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85" r:id="rId4"/>
    <p:sldId id="283" r:id="rId5"/>
    <p:sldId id="284" r:id="rId6"/>
    <p:sldId id="282" r:id="rId7"/>
    <p:sldId id="286" r:id="rId8"/>
    <p:sldId id="287" r:id="rId9"/>
    <p:sldId id="288" r:id="rId10"/>
    <p:sldId id="289" r:id="rId11"/>
    <p:sldId id="290" r:id="rId12"/>
    <p:sldId id="291" r:id="rId13"/>
    <p:sldId id="258" r:id="rId14"/>
    <p:sldId id="277" r:id="rId15"/>
    <p:sldId id="278" r:id="rId16"/>
    <p:sldId id="279" r:id="rId17"/>
    <p:sldId id="280" r:id="rId18"/>
    <p:sldId id="281"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4045"/>
    <a:srgbClr val="467599"/>
    <a:srgbClr val="FFEE9E"/>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898" y="168"/>
      </p:cViewPr>
      <p:guideLst>
        <p:guide orient="horz" pos="213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Derive phase from images projected with phase shifted sinusoids.</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Unwrap phase image. (Optional: use quality-guided phase unwrapping algorithm.</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5EA37D54-A8C8-45AF-96E8-3888915EF6FC}">
      <dgm:prSet custT="1"/>
      <dgm:spPr/>
      <dgm:t>
        <a:bodyPr/>
        <a:lstStyle/>
        <a:p>
          <a:pPr>
            <a:lnSpc>
              <a:spcPct val="100000"/>
            </a:lnSpc>
          </a:pPr>
          <a:r>
            <a:rPr lang="en-US" sz="1400" dirty="0">
              <a:latin typeface="Bahnschrift Light" panose="020B0502040204020203" pitchFamily="34" charset="0"/>
            </a:rPr>
            <a:t>Reconstruct 3D from phase difference of reference and object image phase.</a:t>
          </a:r>
        </a:p>
      </dgm:t>
    </dgm:pt>
    <dgm:pt modelId="{A4FFB540-5388-4C63-9CE4-EDE023B805F7}" type="parTrans" cxnId="{700555D8-1DC4-4958-B7D2-2C3C4F6A237F}">
      <dgm:prSet/>
      <dgm:spPr/>
      <dgm:t>
        <a:bodyPr/>
        <a:lstStyle/>
        <a:p>
          <a:endParaRPr lang="en-US"/>
        </a:p>
      </dgm:t>
    </dgm:pt>
    <dgm:pt modelId="{D68B24C2-36BC-491D-BAEB-4572A4DCE69F}" type="sibTrans" cxnId="{700555D8-1DC4-4958-B7D2-2C3C4F6A237F}">
      <dgm:prSet/>
      <dgm:spPr/>
      <dgm:t>
        <a:bodyPr/>
        <a:lstStyle/>
        <a:p>
          <a:endParaRPr lang="en-US"/>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quarius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42408236-9EC6-4994-9403-1B2740216137}" type="pres">
      <dgm:prSet presAssocID="{6A5FA6F0-6D0E-4B26-A577-772DBF81108F}" presName="sibTrans" presStyleLbl="sibTrans2D1" presStyleIdx="0" presStyleCnt="0"/>
      <dgm:spPr/>
    </dgm:pt>
    <dgm:pt modelId="{1781443F-8F14-434E-B903-DC3E19743D8D}" type="pres">
      <dgm:prSet presAssocID="{5EA37D54-A8C8-45AF-96E8-3888915EF6FC}" presName="compNode" presStyleCnt="0"/>
      <dgm:spPr/>
    </dgm:pt>
    <dgm:pt modelId="{9B9E5D19-6AA4-4050-91A9-4C748C7D3A51}" type="pres">
      <dgm:prSet presAssocID="{5EA37D54-A8C8-45AF-96E8-3888915EF6FC}" presName="iconBgRect" presStyleLbl="bgShp" presStyleIdx="2" presStyleCnt="3"/>
      <dgm:spPr>
        <a:solidFill>
          <a:srgbClr val="467599"/>
        </a:solidFill>
      </dgm:spPr>
    </dgm:pt>
    <dgm:pt modelId="{EB5A431C-FC95-49F3-A83E-5D2758C62BEC}" type="pres">
      <dgm:prSet presAssocID="{5EA37D54-A8C8-45AF-96E8-3888915EF6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yramid Shape with solid fill"/>
        </a:ext>
      </dgm:extLst>
    </dgm:pt>
    <dgm:pt modelId="{6174C772-E4B7-4AAD-959D-FE5A36AEFD16}" type="pres">
      <dgm:prSet presAssocID="{5EA37D54-A8C8-45AF-96E8-3888915EF6FC}" presName="spaceRect" presStyleCnt="0"/>
      <dgm:spPr/>
    </dgm:pt>
    <dgm:pt modelId="{54CF650E-069D-42E6-84B8-DDF1EE716EB9}" type="pres">
      <dgm:prSet presAssocID="{5EA37D54-A8C8-45AF-96E8-3888915EF6FC}"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212D4F63-B1D5-4ADA-A043-BD36C8102F61}" type="presOf" srcId="{DD2FEAB1-5F6F-410E-9AB3-C1B602FAB8FF}" destId="{C1502FDB-8F44-4C92-96E6-963642C49B06}" srcOrd="0" destOrd="0" presId="urn:microsoft.com/office/officeart/2018/2/layout/IconCircleList"/>
    <dgm:cxn modelId="{3C996764-05CE-4E5A-84EB-4A19D2981BF0}" type="presOf" srcId="{5EA37D54-A8C8-45AF-96E8-3888915EF6FC}" destId="{54CF650E-069D-42E6-84B8-DDF1EE716EB9}" srcOrd="0" destOrd="0" presId="urn:microsoft.com/office/officeart/2018/2/layout/IconCircleList"/>
    <dgm:cxn modelId="{9D496669-0943-42B7-AEFF-4282191B5648}" type="presOf" srcId="{6A5FA6F0-6D0E-4B26-A577-772DBF81108F}" destId="{42408236-9EC6-4994-9403-1B2740216137}"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700555D8-1DC4-4958-B7D2-2C3C4F6A237F}" srcId="{51CC4933-CF4A-4002-B801-7796356061A7}" destId="{5EA37D54-A8C8-45AF-96E8-3888915EF6FC}" srcOrd="2" destOrd="0" parTransId="{A4FFB540-5388-4C63-9CE4-EDE023B805F7}" sibTransId="{D68B24C2-36BC-491D-BAEB-4572A4DCE69F}"/>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E294F4B6-00C5-4232-8DBF-0A91A19DC337}" type="presParOf" srcId="{B329C662-D9B8-4415-A9C8-CABB02D5EE1D}" destId="{42408236-9EC6-4994-9403-1B2740216137}" srcOrd="3" destOrd="0" presId="urn:microsoft.com/office/officeart/2018/2/layout/IconCircleList"/>
    <dgm:cxn modelId="{27E1478B-4DF3-41AC-9221-EBD77AD1A455}" type="presParOf" srcId="{B329C662-D9B8-4415-A9C8-CABB02D5EE1D}" destId="{1781443F-8F14-434E-B903-DC3E19743D8D}" srcOrd="4" destOrd="0" presId="urn:microsoft.com/office/officeart/2018/2/layout/IconCircleList"/>
    <dgm:cxn modelId="{22A3BB9E-9070-4D18-A008-770C178DE08F}" type="presParOf" srcId="{1781443F-8F14-434E-B903-DC3E19743D8D}" destId="{9B9E5D19-6AA4-4050-91A9-4C748C7D3A51}" srcOrd="0" destOrd="0" presId="urn:microsoft.com/office/officeart/2018/2/layout/IconCircleList"/>
    <dgm:cxn modelId="{529BD2C4-9C46-43BB-B443-82930ADBFF34}" type="presParOf" srcId="{1781443F-8F14-434E-B903-DC3E19743D8D}" destId="{EB5A431C-FC95-49F3-A83E-5D2758C62BEC}" srcOrd="1" destOrd="0" presId="urn:microsoft.com/office/officeart/2018/2/layout/IconCircleList"/>
    <dgm:cxn modelId="{6183E0E7-41FA-4727-96E4-FDD9BC326CAD}" type="presParOf" srcId="{1781443F-8F14-434E-B903-DC3E19743D8D}" destId="{6174C772-E4B7-4AAD-959D-FE5A36AEFD16}" srcOrd="2" destOrd="0" presId="urn:microsoft.com/office/officeart/2018/2/layout/IconCircleList"/>
    <dgm:cxn modelId="{4FB2543C-CFC2-43EA-A320-B35D80DFA934}" type="presParOf" srcId="{1781443F-8F14-434E-B903-DC3E19743D8D}" destId="{54CF650E-069D-42E6-84B8-DDF1EE716EB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Derive phase from images projected with phase shifted sinusoids.</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Unwrap phase image. (Optional: use quality-guided phase unwrapping algorithm.</a:t>
          </a:r>
        </a:p>
      </dsp:txBody>
      <dsp:txXfrm>
        <a:off x="3653984" y="740646"/>
        <a:ext cx="1547249" cy="656408"/>
      </dsp:txXfrm>
    </dsp:sp>
    <dsp:sp modelId="{9B9E5D19-6AA4-4050-91A9-4C748C7D3A51}">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EB5A431C-FC95-49F3-A83E-5D2758C62BEC}">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CF650E-069D-42E6-84B8-DDF1EE716EB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Reconstruct 3D from phase difference of reference and object image phase.</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6/9/2022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437187" y="3580401"/>
            <a:ext cx="5767773" cy="830997"/>
          </a:xfrm>
          <a:prstGeom prst="rect">
            <a:avLst/>
          </a:prstGeom>
          <a:noFill/>
          <a:scene3d>
            <a:camera prst="orthographicFront">
              <a:rot lat="20651912" lon="861116" rev="7765"/>
            </a:camera>
            <a:lightRig rig="threePt" dir="t"/>
          </a:scene3d>
        </p:spPr>
        <p:txBody>
          <a:bodyPr wrap="square">
            <a:spAutoFit/>
          </a:bodyPr>
          <a:lstStyle/>
          <a:p>
            <a:pPr algn="l"/>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 P</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R</a:t>
            </a:r>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O</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F</a:t>
            </a:r>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I</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L</a:t>
            </a:r>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O</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M</a:t>
            </a:r>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E</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T</a:t>
            </a:r>
            <a:r>
              <a:rPr lang="en-PH" sz="4800" spc="1500" baseline="0" dirty="0">
                <a:solidFill>
                  <a:schemeClr val="bg1"/>
                </a:solidFill>
                <a:effectLst>
                  <a:outerShdw dist="38100" dir="2700000" algn="tl" rotWithShape="0">
                    <a:prstClr val="black"/>
                  </a:outerShdw>
                </a:effectLst>
                <a:highlight>
                  <a:srgbClr val="D64045"/>
                </a:highlight>
                <a:latin typeface="Bahnschrift Condensed" panose="020B0502040204020203" pitchFamily="34" charset="0"/>
                <a:ea typeface="Verdana" panose="020B0604030504040204" pitchFamily="34" charset="0"/>
                <a:cs typeface="Helvetica" panose="020B0604020202020204" pitchFamily="34" charset="0"/>
              </a:rPr>
              <a:t>R</a:t>
            </a:r>
            <a:r>
              <a:rPr lang="en-PH" sz="4800" spc="1500" baseline="0" dirty="0">
                <a:solidFill>
                  <a:schemeClr val="bg1"/>
                </a:solidFill>
                <a:effectLst>
                  <a:outerShdw dist="38100" dir="2700000" algn="tl" rotWithShape="0">
                    <a:prstClr val="black"/>
                  </a:outerShdw>
                </a:effectLst>
                <a:highlight>
                  <a:srgbClr val="467599"/>
                </a:highlight>
                <a:latin typeface="Bahnschrift Condensed" panose="020B0502040204020203" pitchFamily="34" charset="0"/>
                <a:ea typeface="Verdana" panose="020B0604030504040204" pitchFamily="34" charset="0"/>
                <a:cs typeface="Helvetica" panose="020B0604020202020204" pitchFamily="34" charset="0"/>
              </a:rPr>
              <a:t>Y</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08</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3432123" y="1655157"/>
            <a:ext cx="6294107" cy="1708160"/>
          </a:xfrm>
          <a:prstGeom prst="rect">
            <a:avLst/>
          </a:prstGeom>
          <a:noFill/>
          <a:scene3d>
            <a:camera prst="orthographicFront">
              <a:rot lat="20651912" lon="861116" rev="7765"/>
            </a:camera>
            <a:lightRig rig="threePt" dir="t"/>
          </a:scene3d>
        </p:spPr>
        <p:txBody>
          <a:bodyPr wrap="square">
            <a:spAutoFit/>
          </a:bodyPr>
          <a:lstStyle/>
          <a:p>
            <a:pPr algn="l"/>
            <a:r>
              <a:rPr lang="en-PH" sz="10500" spc="-100" baseline="0" dirty="0">
                <a:solidFill>
                  <a:srgbClr val="467599"/>
                </a:solidFill>
                <a:effectLst>
                  <a:outerShdw dist="38100" dir="8100000" algn="tr" rotWithShape="0">
                    <a:srgbClr val="D64045"/>
                  </a:outerShdw>
                </a:effectLst>
                <a:latin typeface="Bahnschrift Condensed" panose="020B0502040204020203" pitchFamily="34" charset="0"/>
                <a:ea typeface="Verdana" panose="020B0604030504040204" pitchFamily="34" charset="0"/>
                <a:cs typeface="Helvetica" panose="020B0604020202020204" pitchFamily="34" charset="0"/>
              </a:rPr>
              <a:t>PHASE-SHIFT</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grpSp>
        <p:nvGrpSpPr>
          <p:cNvPr id="36" name="Group 35">
            <a:extLst>
              <a:ext uri="{FF2B5EF4-FFF2-40B4-BE49-F238E27FC236}">
                <a16:creationId xmlns:a16="http://schemas.microsoft.com/office/drawing/2014/main" id="{54844A59-9FD8-F55D-69A8-AB033E855587}"/>
              </a:ext>
            </a:extLst>
          </p:cNvPr>
          <p:cNvGrpSpPr>
            <a:grpSpLocks noChangeAspect="1"/>
          </p:cNvGrpSpPr>
          <p:nvPr userDrawn="1"/>
        </p:nvGrpSpPr>
        <p:grpSpPr>
          <a:xfrm>
            <a:off x="3625766" y="2833880"/>
            <a:ext cx="5394960" cy="1017615"/>
            <a:chOff x="3625766" y="1634492"/>
            <a:chExt cx="5879104" cy="1086607"/>
          </a:xfrm>
        </p:grpSpPr>
        <p:grpSp>
          <p:nvGrpSpPr>
            <p:cNvPr id="21" name="Group 20">
              <a:extLst>
                <a:ext uri="{FF2B5EF4-FFF2-40B4-BE49-F238E27FC236}">
                  <a16:creationId xmlns:a16="http://schemas.microsoft.com/office/drawing/2014/main" id="{5D4811B8-D2FC-31A3-69CF-7EC9794DB94F}"/>
                </a:ext>
              </a:extLst>
            </p:cNvPr>
            <p:cNvGrpSpPr/>
            <p:nvPr userDrawn="1"/>
          </p:nvGrpSpPr>
          <p:grpSpPr>
            <a:xfrm>
              <a:off x="3625766" y="1893548"/>
              <a:ext cx="2135591" cy="827551"/>
              <a:chOff x="3625766" y="1893548"/>
              <a:chExt cx="2135591" cy="827551"/>
            </a:xfrm>
          </p:grpSpPr>
          <p:grpSp>
            <p:nvGrpSpPr>
              <p:cNvPr id="6" name="Group 5">
                <a:extLst>
                  <a:ext uri="{FF2B5EF4-FFF2-40B4-BE49-F238E27FC236}">
                    <a16:creationId xmlns:a16="http://schemas.microsoft.com/office/drawing/2014/main" id="{C7F92AD0-0F6E-DE1B-C7F6-09FFA7F97296}"/>
                  </a:ext>
                </a:extLst>
              </p:cNvPr>
              <p:cNvGrpSpPr/>
              <p:nvPr userDrawn="1"/>
            </p:nvGrpSpPr>
            <p:grpSpPr>
              <a:xfrm>
                <a:off x="3625766" y="1961309"/>
                <a:ext cx="1198284" cy="759790"/>
                <a:chOff x="3625766" y="1961309"/>
                <a:chExt cx="1198284" cy="759790"/>
              </a:xfrm>
            </p:grpSpPr>
            <p:pic>
              <p:nvPicPr>
                <p:cNvPr id="5" name="Graphic 4" descr="Aquarius outline">
                  <a:extLst>
                    <a:ext uri="{FF2B5EF4-FFF2-40B4-BE49-F238E27FC236}">
                      <a16:creationId xmlns:a16="http://schemas.microsoft.com/office/drawing/2014/main" id="{E3197AA4-54BE-9425-4D30-5C56B23C0BD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17" name="Graphic 16" descr="Aquarius outline">
                  <a:extLst>
                    <a:ext uri="{FF2B5EF4-FFF2-40B4-BE49-F238E27FC236}">
                      <a16:creationId xmlns:a16="http://schemas.microsoft.com/office/drawing/2014/main" id="{7ED0B958-7980-E4B0-AC5A-A9D638E4B28F}"/>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nvGrpSpPr>
              <p:cNvPr id="18" name="Group 17">
                <a:extLst>
                  <a:ext uri="{FF2B5EF4-FFF2-40B4-BE49-F238E27FC236}">
                    <a16:creationId xmlns:a16="http://schemas.microsoft.com/office/drawing/2014/main" id="{7E708C1B-6AF7-5698-4C4C-8CF360CD89EC}"/>
                  </a:ext>
                </a:extLst>
              </p:cNvPr>
              <p:cNvGrpSpPr/>
              <p:nvPr userDrawn="1"/>
            </p:nvGrpSpPr>
            <p:grpSpPr>
              <a:xfrm>
                <a:off x="4563073" y="1893548"/>
                <a:ext cx="1198284" cy="759790"/>
                <a:chOff x="3625766" y="1961309"/>
                <a:chExt cx="1198284" cy="759790"/>
              </a:xfrm>
            </p:grpSpPr>
            <p:pic>
              <p:nvPicPr>
                <p:cNvPr id="19" name="Graphic 18" descr="Aquarius outline">
                  <a:extLst>
                    <a:ext uri="{FF2B5EF4-FFF2-40B4-BE49-F238E27FC236}">
                      <a16:creationId xmlns:a16="http://schemas.microsoft.com/office/drawing/2014/main" id="{E34E25BC-7879-93EF-B29B-F47E461F7CC5}"/>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20" name="Graphic 19" descr="Aquarius outline">
                  <a:extLst>
                    <a:ext uri="{FF2B5EF4-FFF2-40B4-BE49-F238E27FC236}">
                      <a16:creationId xmlns:a16="http://schemas.microsoft.com/office/drawing/2014/main" id="{DB391E34-507B-DBBA-0D19-17777ADD2367}"/>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grpSp>
          <p:nvGrpSpPr>
            <p:cNvPr id="22" name="Group 21">
              <a:extLst>
                <a:ext uri="{FF2B5EF4-FFF2-40B4-BE49-F238E27FC236}">
                  <a16:creationId xmlns:a16="http://schemas.microsoft.com/office/drawing/2014/main" id="{86938E01-6DF9-FB84-A0DA-069E9CD399DC}"/>
                </a:ext>
              </a:extLst>
            </p:cNvPr>
            <p:cNvGrpSpPr/>
            <p:nvPr userDrawn="1"/>
          </p:nvGrpSpPr>
          <p:grpSpPr>
            <a:xfrm>
              <a:off x="5500380" y="1764804"/>
              <a:ext cx="2135591" cy="827551"/>
              <a:chOff x="3625766" y="1893548"/>
              <a:chExt cx="2135591" cy="827551"/>
            </a:xfrm>
          </p:grpSpPr>
          <p:grpSp>
            <p:nvGrpSpPr>
              <p:cNvPr id="23" name="Group 22">
                <a:extLst>
                  <a:ext uri="{FF2B5EF4-FFF2-40B4-BE49-F238E27FC236}">
                    <a16:creationId xmlns:a16="http://schemas.microsoft.com/office/drawing/2014/main" id="{63E87CAB-3D21-08AD-74D1-777A8FF54126}"/>
                  </a:ext>
                </a:extLst>
              </p:cNvPr>
              <p:cNvGrpSpPr/>
              <p:nvPr userDrawn="1"/>
            </p:nvGrpSpPr>
            <p:grpSpPr>
              <a:xfrm>
                <a:off x="3625766" y="1961309"/>
                <a:ext cx="1198284" cy="759790"/>
                <a:chOff x="3625766" y="1961309"/>
                <a:chExt cx="1198284" cy="759790"/>
              </a:xfrm>
            </p:grpSpPr>
            <p:pic>
              <p:nvPicPr>
                <p:cNvPr id="27" name="Graphic 26" descr="Aquarius outline">
                  <a:extLst>
                    <a:ext uri="{FF2B5EF4-FFF2-40B4-BE49-F238E27FC236}">
                      <a16:creationId xmlns:a16="http://schemas.microsoft.com/office/drawing/2014/main" id="{F5A5399E-8E72-7F90-4796-40CE27F5428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28" name="Graphic 27" descr="Aquarius outline">
                  <a:extLst>
                    <a:ext uri="{FF2B5EF4-FFF2-40B4-BE49-F238E27FC236}">
                      <a16:creationId xmlns:a16="http://schemas.microsoft.com/office/drawing/2014/main" id="{EB6308B7-4C35-55B3-FE16-4ECDE83FE33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nvGrpSpPr>
              <p:cNvPr id="24" name="Group 23">
                <a:extLst>
                  <a:ext uri="{FF2B5EF4-FFF2-40B4-BE49-F238E27FC236}">
                    <a16:creationId xmlns:a16="http://schemas.microsoft.com/office/drawing/2014/main" id="{32FACA66-6501-A0DA-F569-C544A92E38DE}"/>
                  </a:ext>
                </a:extLst>
              </p:cNvPr>
              <p:cNvGrpSpPr/>
              <p:nvPr userDrawn="1"/>
            </p:nvGrpSpPr>
            <p:grpSpPr>
              <a:xfrm>
                <a:off x="4563073" y="1893548"/>
                <a:ext cx="1198284" cy="759790"/>
                <a:chOff x="3625766" y="1961309"/>
                <a:chExt cx="1198284" cy="759790"/>
              </a:xfrm>
            </p:grpSpPr>
            <p:pic>
              <p:nvPicPr>
                <p:cNvPr id="25" name="Graphic 24" descr="Aquarius outline">
                  <a:extLst>
                    <a:ext uri="{FF2B5EF4-FFF2-40B4-BE49-F238E27FC236}">
                      <a16:creationId xmlns:a16="http://schemas.microsoft.com/office/drawing/2014/main" id="{10F86155-3F9E-2B8B-CA01-22DEA40C5C6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26" name="Graphic 25" descr="Aquarius outline">
                  <a:extLst>
                    <a:ext uri="{FF2B5EF4-FFF2-40B4-BE49-F238E27FC236}">
                      <a16:creationId xmlns:a16="http://schemas.microsoft.com/office/drawing/2014/main" id="{8317675E-8236-778C-9176-EE349204AA0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grpSp>
          <p:nvGrpSpPr>
            <p:cNvPr id="29" name="Group 28">
              <a:extLst>
                <a:ext uri="{FF2B5EF4-FFF2-40B4-BE49-F238E27FC236}">
                  <a16:creationId xmlns:a16="http://schemas.microsoft.com/office/drawing/2014/main" id="{6B797FFB-AC38-9B35-1A20-924F46CD70B9}"/>
                </a:ext>
              </a:extLst>
            </p:cNvPr>
            <p:cNvGrpSpPr/>
            <p:nvPr userDrawn="1"/>
          </p:nvGrpSpPr>
          <p:grpSpPr>
            <a:xfrm>
              <a:off x="7369279" y="1634492"/>
              <a:ext cx="2135591" cy="827551"/>
              <a:chOff x="3625766" y="1893548"/>
              <a:chExt cx="2135591" cy="827551"/>
            </a:xfrm>
          </p:grpSpPr>
          <p:grpSp>
            <p:nvGrpSpPr>
              <p:cNvPr id="30" name="Group 29">
                <a:extLst>
                  <a:ext uri="{FF2B5EF4-FFF2-40B4-BE49-F238E27FC236}">
                    <a16:creationId xmlns:a16="http://schemas.microsoft.com/office/drawing/2014/main" id="{95CFEBC1-F9A4-4918-E338-6F825165E988}"/>
                  </a:ext>
                </a:extLst>
              </p:cNvPr>
              <p:cNvGrpSpPr/>
              <p:nvPr userDrawn="1"/>
            </p:nvGrpSpPr>
            <p:grpSpPr>
              <a:xfrm>
                <a:off x="3625766" y="1961309"/>
                <a:ext cx="1198284" cy="759790"/>
                <a:chOff x="3625766" y="1961309"/>
                <a:chExt cx="1198284" cy="759790"/>
              </a:xfrm>
            </p:grpSpPr>
            <p:pic>
              <p:nvPicPr>
                <p:cNvPr id="34" name="Graphic 33" descr="Aquarius outline">
                  <a:extLst>
                    <a:ext uri="{FF2B5EF4-FFF2-40B4-BE49-F238E27FC236}">
                      <a16:creationId xmlns:a16="http://schemas.microsoft.com/office/drawing/2014/main" id="{6B840873-14B7-70B1-8D01-C3FEA245D4F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35" name="Graphic 34" descr="Aquarius outline">
                  <a:extLst>
                    <a:ext uri="{FF2B5EF4-FFF2-40B4-BE49-F238E27FC236}">
                      <a16:creationId xmlns:a16="http://schemas.microsoft.com/office/drawing/2014/main" id="{F3E882A1-6B00-FB22-F880-351B65FA951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nvGrpSpPr>
              <p:cNvPr id="31" name="Group 30">
                <a:extLst>
                  <a:ext uri="{FF2B5EF4-FFF2-40B4-BE49-F238E27FC236}">
                    <a16:creationId xmlns:a16="http://schemas.microsoft.com/office/drawing/2014/main" id="{10CB59C7-1189-4E5C-7253-E9847432B254}"/>
                  </a:ext>
                </a:extLst>
              </p:cNvPr>
              <p:cNvGrpSpPr/>
              <p:nvPr userDrawn="1"/>
            </p:nvGrpSpPr>
            <p:grpSpPr>
              <a:xfrm>
                <a:off x="4563073" y="1893548"/>
                <a:ext cx="1198284" cy="759790"/>
                <a:chOff x="3625766" y="1961309"/>
                <a:chExt cx="1198284" cy="759790"/>
              </a:xfrm>
            </p:grpSpPr>
            <p:pic>
              <p:nvPicPr>
                <p:cNvPr id="32" name="Graphic 31" descr="Aquarius outline">
                  <a:extLst>
                    <a:ext uri="{FF2B5EF4-FFF2-40B4-BE49-F238E27FC236}">
                      <a16:creationId xmlns:a16="http://schemas.microsoft.com/office/drawing/2014/main" id="{79FDE856-5745-1EDC-8B99-1F0585D68DAF}"/>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5766" y="1989579"/>
                  <a:ext cx="731520" cy="731520"/>
                </a:xfrm>
                <a:prstGeom prst="rect">
                  <a:avLst/>
                </a:prstGeom>
                <a:scene3d>
                  <a:camera prst="orthographicFront">
                    <a:rot lat="20652000" lon="864000" rev="6000"/>
                  </a:camera>
                  <a:lightRig rig="threePt" dir="t"/>
                </a:scene3d>
              </p:spPr>
            </p:pic>
            <p:pic>
              <p:nvPicPr>
                <p:cNvPr id="33" name="Graphic 32" descr="Aquarius outline">
                  <a:extLst>
                    <a:ext uri="{FF2B5EF4-FFF2-40B4-BE49-F238E27FC236}">
                      <a16:creationId xmlns:a16="http://schemas.microsoft.com/office/drawing/2014/main" id="{AA73C2F0-105A-DC4A-6E85-9826ED5C46B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92530" y="1961309"/>
                  <a:ext cx="731520" cy="731520"/>
                </a:xfrm>
                <a:prstGeom prst="rect">
                  <a:avLst/>
                </a:prstGeom>
                <a:scene3d>
                  <a:camera prst="orthographicFront">
                    <a:rot lat="20652000" lon="864000" rev="6000"/>
                  </a:camera>
                  <a:lightRig rig="threePt" dir="t"/>
                </a:scene3d>
              </p:spPr>
            </p:pic>
          </p:grpSp>
        </p:grpSp>
      </p:gr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480928" cy="1143536"/>
            <a:chOff x="457200" y="3429000"/>
            <a:chExt cx="648092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48092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key take-aways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17610931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218650"/>
            <a:ext cx="8058152" cy="2046387"/>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grpSp>
        <p:nvGrpSpPr>
          <p:cNvPr id="2" name="Group 1">
            <a:extLst>
              <a:ext uri="{FF2B5EF4-FFF2-40B4-BE49-F238E27FC236}">
                <a16:creationId xmlns:a16="http://schemas.microsoft.com/office/drawing/2014/main" id="{BDEF291E-D32F-A650-73A0-C6F41F2BDFAB}"/>
              </a:ext>
            </a:extLst>
          </p:cNvPr>
          <p:cNvGrpSpPr/>
          <p:nvPr userDrawn="1"/>
        </p:nvGrpSpPr>
        <p:grpSpPr>
          <a:xfrm>
            <a:off x="457200" y="3207152"/>
            <a:ext cx="5773918" cy="1057912"/>
            <a:chOff x="457200" y="3196343"/>
            <a:chExt cx="5773918" cy="1057912"/>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44260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references</a:t>
              </a:r>
            </a:p>
          </p:txBody>
        </p:sp>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196343"/>
              <a:ext cx="1057912" cy="1057912"/>
            </a:xfrm>
            <a:prstGeom prst="rect">
              <a:avLst/>
            </a:prstGeom>
            <a:effectLst>
              <a:outerShdw dist="38100" dir="8100000" algn="tr" rotWithShape="0">
                <a:srgbClr val="467599"/>
              </a:outerShdw>
            </a:effectLst>
          </p:spPr>
        </p:pic>
      </p:grpSp>
    </p:spTree>
    <p:extLst>
      <p:ext uri="{BB962C8B-B14F-4D97-AF65-F5344CB8AC3E}">
        <p14:creationId xmlns:p14="http://schemas.microsoft.com/office/powerpoint/2010/main" val="27923791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alpha val="89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Autofit/>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spc="-300">
          <a:solidFill>
            <a:srgbClr val="D64045"/>
          </a:solidFill>
          <a:effectLst>
            <a:outerShdw dist="38100" dir="8100000" algn="tr" rotWithShape="0">
              <a:srgbClr val="467599"/>
            </a:outerShdw>
          </a:effectLst>
          <a:latin typeface="Bahnschrift SemiBol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hyperlink" Target="https://giphy.com/gifs/python-tracking-video-processing-hJO3Sw9Hq0HOsO60TX/fullscreen" TargetMode="External"/><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hyperlink" Target="https://giphy.com/gifs/python-tracking-opencv-D4xFw0VusmBMC0UlKf/fullscreen"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opencv.com/find-center-of-blob-centroid-using-opencv-cpp-python/" TargetMode="External"/><Relationship Id="rId2" Type="http://schemas.openxmlformats.org/officeDocument/2006/relationships/hyperlink" Target="https://docs.opencv.org/4.x/dd/d43/tutorial_py_video_display.html" TargetMode="External"/><Relationship Id="rId1" Type="http://schemas.openxmlformats.org/officeDocument/2006/relationships/slideLayout" Target="../slideLayouts/slideLayout4.xml"/><Relationship Id="rId4" Type="http://schemas.openxmlformats.org/officeDocument/2006/relationships/hyperlink" Target="https://rlprincipe.wixsite.com/reneprincipejr/post/basic-video-processing"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rive.google.com/file/d/1S1juRZtkc_vtyp8Ffvfp62fFIImtMSSb/view?usp=sharing" TargetMode="External"/><Relationship Id="rId3" Type="http://schemas.openxmlformats.org/officeDocument/2006/relationships/diagramLayout" Target="../diagrams/layout1.xml"/><Relationship Id="rId7" Type="http://schemas.openxmlformats.org/officeDocument/2006/relationships/hyperlink" Target="https://github.com/reneprincipejr/Physics-301/blob/main/05%20Video%20Processing/Activity%2005%20-%20Basic%20Video%20Processing.ipynb" TargetMode="Externa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E74CC48C-7427-DCB6-25A3-B39EF588F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AC52-A1FC-1E31-C268-B0B665B3128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D469212E-6233-9E25-A330-55319B316826}"/>
              </a:ext>
            </a:extLst>
          </p:cNvPr>
          <p:cNvSpPr>
            <a:spLocks noGrp="1"/>
          </p:cNvSpPr>
          <p:nvPr>
            <p:ph type="ftr" sz="quarter" idx="11"/>
          </p:nvPr>
        </p:nvSpPr>
        <p:spPr/>
        <p:txBody>
          <a:bodyPr/>
          <a:lstStyle/>
          <a:p>
            <a:r>
              <a:rPr lang="en-US"/>
              <a:t>Physics 301 - Advanced Signal and Image Processing</a:t>
            </a:r>
          </a:p>
        </p:txBody>
      </p:sp>
      <p:sp>
        <p:nvSpPr>
          <p:cNvPr id="4" name="Slide Number Placeholder 3">
            <a:extLst>
              <a:ext uri="{FF2B5EF4-FFF2-40B4-BE49-F238E27FC236}">
                <a16:creationId xmlns:a16="http://schemas.microsoft.com/office/drawing/2014/main" id="{1716F8F2-A162-DC24-2E29-5FFDD4058325}"/>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46" name="Picture 2">
            <a:extLst>
              <a:ext uri="{FF2B5EF4-FFF2-40B4-BE49-F238E27FC236}">
                <a16:creationId xmlns:a16="http://schemas.microsoft.com/office/drawing/2014/main" id="{5DB31941-5DC0-20C9-065B-B6B0C60E3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47" y="986837"/>
            <a:ext cx="2676525" cy="5410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78446F6-A7CA-F20D-0494-E7327805C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027523"/>
            <a:ext cx="5486400" cy="439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75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96AB6-86D0-D35E-1BDE-66653586915A}"/>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3632566-3C07-6EF3-4451-903D66B7DFE0}"/>
              </a:ext>
            </a:extLst>
          </p:cNvPr>
          <p:cNvSpPr>
            <a:spLocks noGrp="1"/>
          </p:cNvSpPr>
          <p:nvPr>
            <p:ph type="ftr" sz="quarter" idx="11"/>
          </p:nvPr>
        </p:nvSpPr>
        <p:spPr/>
        <p:txBody>
          <a:bodyPr/>
          <a:lstStyle/>
          <a:p>
            <a:r>
              <a:rPr lang="en-US"/>
              <a:t>Physics 301 - Advanced Signal and Image Processing</a:t>
            </a:r>
          </a:p>
        </p:txBody>
      </p:sp>
      <p:sp>
        <p:nvSpPr>
          <p:cNvPr id="4" name="Slide Number Placeholder 3">
            <a:extLst>
              <a:ext uri="{FF2B5EF4-FFF2-40B4-BE49-F238E27FC236}">
                <a16:creationId xmlns:a16="http://schemas.microsoft.com/office/drawing/2014/main" id="{BB0673C5-E88F-24C6-7662-F7DCE8184478}"/>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7172" name="Picture 4">
            <a:extLst>
              <a:ext uri="{FF2B5EF4-FFF2-40B4-BE49-F238E27FC236}">
                <a16:creationId xmlns:a16="http://schemas.microsoft.com/office/drawing/2014/main" id="{11184B64-E8F4-EBE2-AB01-B1D1B32BB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94713"/>
            <a:ext cx="5486400" cy="439237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F0BC6E3-43DA-C375-DA7A-66BF89800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47" y="1193801"/>
            <a:ext cx="33528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54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391-BB91-5528-D36F-B6727348119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369D218-5872-5C82-04DF-990EEF52B17F}"/>
              </a:ext>
            </a:extLst>
          </p:cNvPr>
          <p:cNvSpPr>
            <a:spLocks noGrp="1"/>
          </p:cNvSpPr>
          <p:nvPr>
            <p:ph type="ftr" sz="quarter" idx="11"/>
          </p:nvPr>
        </p:nvSpPr>
        <p:spPr/>
        <p:txBody>
          <a:bodyPr/>
          <a:lstStyle/>
          <a:p>
            <a:r>
              <a:rPr lang="en-US"/>
              <a:t>Physics 301 - Advanced Signal and Image Processing</a:t>
            </a:r>
          </a:p>
        </p:txBody>
      </p:sp>
      <p:sp>
        <p:nvSpPr>
          <p:cNvPr id="4" name="Slide Number Placeholder 3">
            <a:extLst>
              <a:ext uri="{FF2B5EF4-FFF2-40B4-BE49-F238E27FC236}">
                <a16:creationId xmlns:a16="http://schemas.microsoft.com/office/drawing/2014/main" id="{1ABC8969-C11A-4527-D16B-100FFF0A663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8194" name="Picture 2">
            <a:extLst>
              <a:ext uri="{FF2B5EF4-FFF2-40B4-BE49-F238E27FC236}">
                <a16:creationId xmlns:a16="http://schemas.microsoft.com/office/drawing/2014/main" id="{737D7C6D-C051-BFD9-1E8B-D80623842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027523"/>
            <a:ext cx="2676525" cy="5410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F5207D2-ED76-3755-F691-4E751D69B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107440"/>
            <a:ext cx="5486400" cy="439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53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Blob detection</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a:xfrm>
            <a:off x="628649" y="1131216"/>
            <a:ext cx="7972425" cy="5045747"/>
          </a:xfrm>
        </p:spPr>
        <p:txBody>
          <a:bodyPr>
            <a:noAutofit/>
          </a:bodyPr>
          <a:lstStyle/>
          <a:p>
            <a:pPr marL="0" indent="457200">
              <a:buNone/>
            </a:pPr>
            <a:r>
              <a:rPr lang="en-US" sz="1800" dirty="0">
                <a:solidFill>
                  <a:srgbClr val="000000"/>
                </a:solidFill>
                <a:highlight>
                  <a:srgbClr val="FFEE9E"/>
                </a:highlight>
                <a:latin typeface="Bahnschrift SemiBold" panose="020B0502040204020203" pitchFamily="34" charset="0"/>
              </a:rPr>
              <a:t>Non-parametric segmentation</a:t>
            </a:r>
            <a:r>
              <a:rPr lang="en-US" sz="1800" dirty="0">
                <a:solidFill>
                  <a:srgbClr val="000000"/>
                </a:solidFill>
                <a:latin typeface="Bahnschrift SemiLight" panose="020B0502040204020203" pitchFamily="34" charset="0"/>
              </a:rPr>
              <a:t> uses the </a:t>
            </a:r>
            <a:r>
              <a:rPr lang="en-US" sz="1800" dirty="0">
                <a:solidFill>
                  <a:srgbClr val="000000"/>
                </a:solidFill>
                <a:latin typeface="Bahnschrift SemiBold" panose="020B0502040204020203" pitchFamily="34" charset="0"/>
              </a:rPr>
              <a:t>histogram back-projection</a:t>
            </a:r>
            <a:r>
              <a:rPr lang="en-US" sz="1800" dirty="0">
                <a:solidFill>
                  <a:srgbClr val="000000"/>
                </a:solidFill>
                <a:latin typeface="Bahnschrift SemiLight" panose="020B0502040204020203" pitchFamily="34" charset="0"/>
              </a:rPr>
              <a:t>, a </a:t>
            </a:r>
            <a:r>
              <a:rPr lang="en-US" sz="1800" b="1" dirty="0">
                <a:solidFill>
                  <a:srgbClr val="000000"/>
                </a:solidFill>
                <a:latin typeface="Bahnschrift SemiBold" panose="020B0502040204020203" pitchFamily="34" charset="0"/>
              </a:rPr>
              <a:t>non-computational</a:t>
            </a:r>
            <a:r>
              <a:rPr lang="en-US" sz="1800" dirty="0">
                <a:solidFill>
                  <a:srgbClr val="000000"/>
                </a:solidFill>
                <a:latin typeface="Bahnschrift SemiLight" panose="020B0502040204020203" pitchFamily="34" charset="0"/>
              </a:rPr>
              <a:t> technique </a:t>
            </a:r>
            <a:r>
              <a:rPr lang="en-US" sz="1800" dirty="0">
                <a:solidFill>
                  <a:srgbClr val="000000"/>
                </a:solidFill>
              </a:rPr>
              <a:t>which </a:t>
            </a:r>
            <a:r>
              <a:rPr lang="en-US" sz="1800" dirty="0">
                <a:solidFill>
                  <a:srgbClr val="000000"/>
                </a:solidFill>
                <a:latin typeface="Bahnschrift SemiLight" panose="020B0502040204020203" pitchFamily="34" charset="0"/>
              </a:rPr>
              <a:t>treats histograms as look-up tables </a:t>
            </a:r>
            <a:r>
              <a:rPr lang="en-US" sz="1800" dirty="0"/>
              <a:t>[2][3]</a:t>
            </a:r>
            <a:r>
              <a:rPr lang="en-US" sz="1800" dirty="0">
                <a:solidFill>
                  <a:srgbClr val="000000"/>
                </a:solidFill>
                <a:latin typeface="Bahnschrift SemiLight" panose="020B0502040204020203" pitchFamily="34" charset="0"/>
              </a:rPr>
              <a:t>. </a:t>
            </a:r>
            <a:r>
              <a:rPr lang="en-US" sz="1800" dirty="0">
                <a:solidFill>
                  <a:srgbClr val="000000"/>
                </a:solidFill>
              </a:rPr>
              <a:t>Recall that in Activity 1, the non-parametric method </a:t>
            </a:r>
            <a:r>
              <a:rPr lang="en-US" sz="1800" dirty="0">
                <a:solidFill>
                  <a:srgbClr val="000000"/>
                </a:solidFill>
                <a:latin typeface="Bahnschrift SemiLight" panose="020B0502040204020203" pitchFamily="34" charset="0"/>
              </a:rPr>
              <a:t>was generalized to be </a:t>
            </a:r>
            <a:r>
              <a:rPr lang="en-US" sz="1800" dirty="0">
                <a:solidFill>
                  <a:srgbClr val="000000"/>
                </a:solidFill>
                <a:highlight>
                  <a:srgbClr val="FFEE9E"/>
                </a:highlight>
                <a:latin typeface="Bahnschrift SemiBold" panose="020B0502040204020203" pitchFamily="34" charset="0"/>
              </a:rPr>
              <a:t>robust to intensity variation and can sometimes reveal extra details</a:t>
            </a:r>
            <a:r>
              <a:rPr lang="en-US" sz="1800" dirty="0">
                <a:solidFill>
                  <a:srgbClr val="000000"/>
                </a:solidFill>
                <a:latin typeface="Bahnschrift SemiLight" panose="020B0502040204020203" pitchFamily="34" charset="0"/>
              </a:rPr>
              <a:t>. We exploit this method’s advantage because in this activity, we’re dealing with scenes in very non-ideal conditions. Shown below is sample image segmentation of the </a:t>
            </a:r>
            <a:r>
              <a:rPr lang="en-US" sz="1800" dirty="0">
                <a:solidFill>
                  <a:srgbClr val="00B0F0"/>
                </a:solidFill>
                <a:latin typeface="Bahnschrift SemiBold" panose="020B0502040204020203" pitchFamily="34" charset="0"/>
              </a:rPr>
              <a:t>cyan aquaflask</a:t>
            </a:r>
            <a:r>
              <a:rPr lang="en-US" sz="1800" dirty="0">
                <a:solidFill>
                  <a:srgbClr val="000000"/>
                </a:solidFill>
                <a:latin typeface="Bahnschrift SemiLight" panose="020B0502040204020203" pitchFamily="34" charset="0"/>
              </a:rPr>
              <a:t> </a:t>
            </a:r>
            <a:r>
              <a:rPr lang="en-US" sz="1800" dirty="0">
                <a:solidFill>
                  <a:srgbClr val="000000"/>
                </a:solidFill>
              </a:rPr>
              <a:t>a</a:t>
            </a:r>
            <a:r>
              <a:rPr lang="en-US" sz="1800" dirty="0">
                <a:solidFill>
                  <a:srgbClr val="000000"/>
                </a:solidFill>
                <a:latin typeface="Bahnschrift SemiLight" panose="020B0502040204020203" pitchFamily="34" charset="0"/>
              </a:rPr>
              <a:t>s the object of interest. To track the object’s movement, we employed </a:t>
            </a:r>
            <a:r>
              <a:rPr lang="en-US" sz="1800" dirty="0">
                <a:solidFill>
                  <a:srgbClr val="000000"/>
                </a:solidFill>
                <a:latin typeface="Bahnschrift SemiBold" panose="020B0502040204020203" pitchFamily="34" charset="0"/>
              </a:rPr>
              <a:t>blob detection </a:t>
            </a:r>
            <a:r>
              <a:rPr lang="en-US" sz="1800" dirty="0">
                <a:solidFill>
                  <a:srgbClr val="000000"/>
                </a:solidFill>
                <a:latin typeface="Bahnschrift SemiLight" panose="020B0502040204020203" pitchFamily="34" charset="0"/>
              </a:rPr>
              <a:t>using the image moments to </a:t>
            </a:r>
            <a:r>
              <a:rPr lang="en-US" sz="1800" dirty="0">
                <a:solidFill>
                  <a:srgbClr val="000000"/>
                </a:solidFill>
                <a:latin typeface="Bahnschrift SemiBold" panose="020B0502040204020203" pitchFamily="34" charset="0"/>
              </a:rPr>
              <a:t>get the centroid coordinates</a:t>
            </a:r>
            <a:r>
              <a:rPr lang="en-US" sz="1800" dirty="0">
                <a:solidFill>
                  <a:srgbClr val="000000"/>
                </a:solidFill>
                <a:latin typeface="Bahnschrift SemiLight" panose="020B0502040204020203" pitchFamily="34" charset="0"/>
              </a:rPr>
              <a:t> [4]. </a:t>
            </a:r>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2050" name="Picture 2">
            <a:extLst>
              <a:ext uri="{FF2B5EF4-FFF2-40B4-BE49-F238E27FC236}">
                <a16:creationId xmlns:a16="http://schemas.microsoft.com/office/drawing/2014/main" id="{680734A3-55AC-BB67-B596-4F6B50B00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33336"/>
            <a:ext cx="6400800" cy="23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12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C2A44F5-80EF-8ECC-7FB9-2781440BAAE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6EAB95FB-4E53-2587-0F98-7AE6D55532A0}"/>
              </a:ext>
            </a:extLst>
          </p:cNvPr>
          <p:cNvSpPr>
            <a:spLocks noGrp="1"/>
          </p:cNvSpPr>
          <p:nvPr>
            <p:ph type="title"/>
          </p:nvPr>
        </p:nvSpPr>
        <p:spPr/>
        <p:txBody>
          <a:bodyPr/>
          <a:lstStyle/>
          <a:p>
            <a:r>
              <a:rPr lang="en-US" dirty="0"/>
              <a:t>Tracking</a:t>
            </a:r>
          </a:p>
        </p:txBody>
      </p:sp>
      <p:sp>
        <p:nvSpPr>
          <p:cNvPr id="4" name="Content Placeholder 3">
            <a:extLst>
              <a:ext uri="{FF2B5EF4-FFF2-40B4-BE49-F238E27FC236}">
                <a16:creationId xmlns:a16="http://schemas.microsoft.com/office/drawing/2014/main" id="{40698BBF-471F-9256-6FAD-4F5A7B07E620}"/>
              </a:ext>
            </a:extLst>
          </p:cNvPr>
          <p:cNvSpPr>
            <a:spLocks noGrp="1"/>
          </p:cNvSpPr>
          <p:nvPr>
            <p:ph idx="1"/>
          </p:nvPr>
        </p:nvSpPr>
        <p:spPr/>
        <p:txBody>
          <a:bodyPr/>
          <a:lstStyle/>
          <a:p>
            <a:pPr marL="0" indent="0">
              <a:buNone/>
            </a:pPr>
            <a:r>
              <a:rPr lang="en-US" sz="1800" dirty="0"/>
              <a:t>From the webcam live feed, we first took 100 frames, segmented each image, and then stored the centroid coordinates. Shown below are some snapshots at different time frames while I move the object sinusoidally.</a:t>
            </a:r>
          </a:p>
          <a:p>
            <a:pPr marL="0" indent="0" algn="ctr">
              <a:buNone/>
            </a:pPr>
            <a:r>
              <a:rPr lang="en-US" sz="1800" dirty="0">
                <a:highlight>
                  <a:srgbClr val="FFEE9E"/>
                </a:highlight>
                <a:latin typeface="Bahnschrift SemiBold" panose="020B0502040204020203" pitchFamily="34" charset="0"/>
              </a:rPr>
              <a:t>	FRAME 1					FRAME 25                  </a:t>
            </a:r>
            <a:r>
              <a:rPr lang="en-US" sz="1800" dirty="0">
                <a:solidFill>
                  <a:srgbClr val="FFEE9E"/>
                </a:solidFill>
                <a:highlight>
                  <a:srgbClr val="FFEE9E"/>
                </a:highlight>
                <a:latin typeface="Bahnschrift SemiBold" panose="020B0502040204020203" pitchFamily="34" charset="0"/>
              </a:rPr>
              <a:t>.</a:t>
            </a:r>
          </a:p>
          <a:p>
            <a:pPr marL="0" indent="0">
              <a:buNone/>
            </a:pPr>
            <a:endParaRPr lang="en-US" sz="1800" dirty="0">
              <a:solidFill>
                <a:srgbClr val="FFEE9E"/>
              </a:solidFill>
              <a:highlight>
                <a:srgbClr val="FFEE9E"/>
              </a:highlight>
              <a:latin typeface="Bahnschrift SemiBold" panose="020B0502040204020203" pitchFamily="34" charset="0"/>
            </a:endParaRPr>
          </a:p>
          <a:p>
            <a:pPr marL="0" indent="0">
              <a:buNone/>
            </a:pPr>
            <a:endParaRPr lang="en-US" sz="1800" dirty="0">
              <a:solidFill>
                <a:srgbClr val="FFEE9E"/>
              </a:solidFill>
              <a:highlight>
                <a:srgbClr val="FFEE9E"/>
              </a:highlight>
              <a:latin typeface="Bahnschrift SemiBold" panose="020B0502040204020203" pitchFamily="34" charset="0"/>
            </a:endParaRPr>
          </a:p>
          <a:p>
            <a:pPr marL="0" indent="0">
              <a:buNone/>
            </a:pPr>
            <a:endParaRPr lang="en-US" sz="1800" dirty="0">
              <a:solidFill>
                <a:srgbClr val="FFEE9E"/>
              </a:solidFill>
              <a:highlight>
                <a:srgbClr val="FFEE9E"/>
              </a:highlight>
              <a:latin typeface="Bahnschrift SemiBold" panose="020B0502040204020203" pitchFamily="34" charset="0"/>
            </a:endParaRPr>
          </a:p>
          <a:p>
            <a:pPr marL="0" indent="0">
              <a:buNone/>
            </a:pPr>
            <a:endParaRPr lang="en-US" sz="1800" dirty="0">
              <a:solidFill>
                <a:srgbClr val="FFEE9E"/>
              </a:solidFill>
              <a:highlight>
                <a:srgbClr val="FFEE9E"/>
              </a:highlight>
              <a:latin typeface="Bahnschrift SemiBold" panose="020B0502040204020203" pitchFamily="34" charset="0"/>
            </a:endParaRPr>
          </a:p>
          <a:p>
            <a:pPr marL="0" indent="0" algn="ctr">
              <a:buNone/>
            </a:pPr>
            <a:r>
              <a:rPr lang="en-US" sz="1800" dirty="0">
                <a:highlight>
                  <a:srgbClr val="FFEE9E"/>
                </a:highlight>
                <a:latin typeface="Bahnschrift SemiBold" panose="020B0502040204020203" pitchFamily="34" charset="0"/>
              </a:rPr>
              <a:t>	FRAME 50				FRAME 75                  </a:t>
            </a:r>
            <a:r>
              <a:rPr lang="en-US" sz="1800" dirty="0">
                <a:solidFill>
                  <a:srgbClr val="FFEE9E"/>
                </a:solidFill>
                <a:highlight>
                  <a:srgbClr val="FFEE9E"/>
                </a:highlight>
                <a:latin typeface="Bahnschrift SemiBold" panose="020B0502040204020203" pitchFamily="34" charset="0"/>
              </a:rPr>
              <a:t>.</a:t>
            </a:r>
            <a:r>
              <a:rPr lang="en-US" sz="1800" dirty="0">
                <a:highlight>
                  <a:srgbClr val="FFEE9E"/>
                </a:highlight>
                <a:latin typeface="Bahnschrift SemiBold" panose="020B0502040204020203" pitchFamily="34" charset="0"/>
              </a:rPr>
              <a:t>		</a:t>
            </a:r>
          </a:p>
          <a:p>
            <a:pPr marL="0" indent="0">
              <a:buNone/>
            </a:pPr>
            <a:endParaRPr lang="en-US" sz="1800" dirty="0">
              <a:highlight>
                <a:srgbClr val="FFEE9E"/>
              </a:highlight>
              <a:latin typeface="Bahnschrift SemiBold" panose="020B0502040204020203" pitchFamily="34" charset="0"/>
            </a:endParaRPr>
          </a:p>
        </p:txBody>
      </p:sp>
      <p:sp>
        <p:nvSpPr>
          <p:cNvPr id="5" name="Slide Number Placeholder 4">
            <a:extLst>
              <a:ext uri="{FF2B5EF4-FFF2-40B4-BE49-F238E27FC236}">
                <a16:creationId xmlns:a16="http://schemas.microsoft.com/office/drawing/2014/main" id="{622D0FD9-E389-1257-13B4-AA6E7C5C375F}"/>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3074" name="Picture 2">
            <a:extLst>
              <a:ext uri="{FF2B5EF4-FFF2-40B4-BE49-F238E27FC236}">
                <a16:creationId xmlns:a16="http://schemas.microsoft.com/office/drawing/2014/main" id="{F7BCBFCB-4E78-8C6E-E0A3-7CBA4CCA1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90106"/>
            <a:ext cx="4572000" cy="17852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A34F2BE-B235-A13C-DBD1-44F033D0A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55625"/>
            <a:ext cx="4572000" cy="17852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9CD4072-1A30-E975-B968-DE06D62056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404106"/>
            <a:ext cx="4572000" cy="17852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A443D29-A4CC-A372-9C4D-0B48D11DF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555625"/>
            <a:ext cx="4572000" cy="178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52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8F646C-5D4C-C5A4-4FD3-BA66FB1E352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233BD12-1F14-BC99-7A13-88EFB6F50747}"/>
              </a:ext>
            </a:extLst>
          </p:cNvPr>
          <p:cNvSpPr>
            <a:spLocks noGrp="1"/>
          </p:cNvSpPr>
          <p:nvPr>
            <p:ph type="title"/>
          </p:nvPr>
        </p:nvSpPr>
        <p:spPr/>
        <p:txBody>
          <a:bodyPr/>
          <a:lstStyle/>
          <a:p>
            <a:r>
              <a:rPr lang="en-US" dirty="0"/>
              <a:t>Discussion</a:t>
            </a:r>
          </a:p>
        </p:txBody>
      </p:sp>
      <p:sp>
        <p:nvSpPr>
          <p:cNvPr id="4" name="Content Placeholder 3">
            <a:extLst>
              <a:ext uri="{FF2B5EF4-FFF2-40B4-BE49-F238E27FC236}">
                <a16:creationId xmlns:a16="http://schemas.microsoft.com/office/drawing/2014/main" id="{5D80C947-9445-0C0E-5CD5-250CB6DBB414}"/>
              </a:ext>
            </a:extLst>
          </p:cNvPr>
          <p:cNvSpPr>
            <a:spLocks noGrp="1"/>
          </p:cNvSpPr>
          <p:nvPr>
            <p:ph idx="1"/>
          </p:nvPr>
        </p:nvSpPr>
        <p:spPr/>
        <p:txBody>
          <a:bodyPr/>
          <a:lstStyle/>
          <a:p>
            <a:pPr marL="0" indent="0">
              <a:buNone/>
            </a:pPr>
            <a:r>
              <a:rPr lang="en-US" sz="1800" dirty="0"/>
              <a:t>In summary, we were able to acquire live images from webcam and applied color segmentation to track objects. </a:t>
            </a:r>
            <a:r>
              <a:rPr lang="en-US" sz="1800" dirty="0">
                <a:latin typeface="Bahnschrift SemiBold" panose="020B0502040204020203" pitchFamily="34" charset="0"/>
              </a:rPr>
              <a:t>Fundamental problems</a:t>
            </a:r>
            <a:r>
              <a:rPr lang="en-US" sz="1800" dirty="0"/>
              <a:t> include (1) built-in </a:t>
            </a:r>
            <a:r>
              <a:rPr lang="en-US" sz="1800" dirty="0">
                <a:latin typeface="Bahnschrift SemiBold" panose="020B0502040204020203" pitchFamily="34" charset="0"/>
              </a:rPr>
              <a:t>auto white-balancing</a:t>
            </a:r>
            <a:r>
              <a:rPr lang="en-US" sz="1800" dirty="0"/>
              <a:t> in the webcam used which continuously change the colors in the scene and (2) </a:t>
            </a:r>
            <a:r>
              <a:rPr lang="en-US" sz="1800" dirty="0">
                <a:latin typeface="Bahnschrift SemiBold" panose="020B0502040204020203" pitchFamily="34" charset="0"/>
              </a:rPr>
              <a:t>low resolution/frame rate</a:t>
            </a:r>
            <a:r>
              <a:rPr lang="en-US" sz="1800" dirty="0"/>
              <a:t> which results to poor capture of the motion. The effects are evident on the latter half of the tracking where the segmentation evidently struggles, consequently affecting the centroid detection and thus, the tracking.</a:t>
            </a:r>
          </a:p>
        </p:txBody>
      </p:sp>
      <p:sp>
        <p:nvSpPr>
          <p:cNvPr id="5" name="Slide Number Placeholder 4">
            <a:extLst>
              <a:ext uri="{FF2B5EF4-FFF2-40B4-BE49-F238E27FC236}">
                <a16:creationId xmlns:a16="http://schemas.microsoft.com/office/drawing/2014/main" id="{F37F72F2-0A73-8F4F-EDAA-3FA5B0EBB807}"/>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4098" name="Picture 2">
            <a:extLst>
              <a:ext uri="{FF2B5EF4-FFF2-40B4-BE49-F238E27FC236}">
                <a16:creationId xmlns:a16="http://schemas.microsoft.com/office/drawing/2014/main" id="{BA14F903-4BF7-4FEC-BC1F-02BA0D72C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20552"/>
            <a:ext cx="7315200" cy="28564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B1A6AD-FF7C-CFE7-A327-F8F1FBEEA145}"/>
              </a:ext>
            </a:extLst>
          </p:cNvPr>
          <p:cNvSpPr txBox="1"/>
          <p:nvPr/>
        </p:nvSpPr>
        <p:spPr>
          <a:xfrm>
            <a:off x="628648" y="6068246"/>
            <a:ext cx="7781927" cy="288105"/>
          </a:xfrm>
          <a:prstGeom prst="rect">
            <a:avLst/>
          </a:prstGeom>
          <a:noFill/>
        </p:spPr>
        <p:txBody>
          <a:bodyPr wrap="square">
            <a:noAutofit/>
          </a:bodyPr>
          <a:lstStyle/>
          <a:p>
            <a:r>
              <a:rPr lang="en-US" sz="1200" dirty="0">
                <a:highlight>
                  <a:srgbClr val="FFEE9E"/>
                </a:highlight>
                <a:latin typeface="Bahnschrift SemiBold" panose="020B0502040204020203" pitchFamily="34" charset="0"/>
              </a:rPr>
              <a:t>View GIF here:</a:t>
            </a:r>
            <a:r>
              <a:rPr lang="en-US" sz="1200" dirty="0">
                <a:latin typeface="Bahnschrift SemiLight" panose="020B0502040204020203" pitchFamily="34" charset="0"/>
              </a:rPr>
              <a:t> </a:t>
            </a:r>
            <a:r>
              <a:rPr lang="en-US" sz="1200" dirty="0">
                <a:solidFill>
                  <a:srgbClr val="D64045"/>
                </a:solidFill>
                <a:latin typeface="Bahnschrift SemiLight" panose="020B0502040204020203" pitchFamily="34" charset="0"/>
                <a:hlinkClick r:id="rId3">
                  <a:extLst>
                    <a:ext uri="{A12FA001-AC4F-418D-AE19-62706E023703}">
                      <ahyp:hlinkClr xmlns:ahyp="http://schemas.microsoft.com/office/drawing/2018/hyperlinkcolor" val="tx"/>
                    </a:ext>
                  </a:extLst>
                </a:hlinkClick>
              </a:rPr>
              <a:t>https://giphy.com/gifs/python-tracking-video-processing-hJO3Sw9Hq0HOsO60TX/fullscreen</a:t>
            </a:r>
            <a:r>
              <a:rPr lang="en-US" sz="1200" dirty="0">
                <a:latin typeface="Bahnschrift SemiLight" panose="020B0502040204020203" pitchFamily="34" charset="0"/>
              </a:rPr>
              <a:t> </a:t>
            </a:r>
          </a:p>
          <a:p>
            <a:r>
              <a:rPr lang="en-US" sz="1200" dirty="0">
                <a:latin typeface="Bahnschrift SemiLight" panose="020B0502040204020203" pitchFamily="34" charset="0"/>
              </a:rPr>
              <a:t> </a:t>
            </a:r>
          </a:p>
        </p:txBody>
      </p:sp>
    </p:spTree>
    <p:extLst>
      <p:ext uri="{BB962C8B-B14F-4D97-AF65-F5344CB8AC3E}">
        <p14:creationId xmlns:p14="http://schemas.microsoft.com/office/powerpoint/2010/main" val="242601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58F3B8-E99C-7AEE-63CB-0B7D5119ECF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6748C19A-35D9-9C30-BDD2-F381A241F2C3}"/>
              </a:ext>
            </a:extLst>
          </p:cNvPr>
          <p:cNvSpPr>
            <a:spLocks noGrp="1"/>
          </p:cNvSpPr>
          <p:nvPr>
            <p:ph type="title"/>
          </p:nvPr>
        </p:nvSpPr>
        <p:spPr>
          <a:xfrm>
            <a:off x="628650" y="365127"/>
            <a:ext cx="7315200" cy="662396"/>
          </a:xfrm>
        </p:spPr>
        <p:txBody>
          <a:bodyPr/>
          <a:lstStyle/>
          <a:p>
            <a:r>
              <a:rPr lang="en-US" dirty="0"/>
              <a:t>Applications</a:t>
            </a:r>
          </a:p>
        </p:txBody>
      </p:sp>
      <p:sp>
        <p:nvSpPr>
          <p:cNvPr id="4" name="Content Placeholder 3">
            <a:extLst>
              <a:ext uri="{FF2B5EF4-FFF2-40B4-BE49-F238E27FC236}">
                <a16:creationId xmlns:a16="http://schemas.microsoft.com/office/drawing/2014/main" id="{14FE0F57-FD1C-227D-0209-24D73E32852E}"/>
              </a:ext>
            </a:extLst>
          </p:cNvPr>
          <p:cNvSpPr>
            <a:spLocks noGrp="1"/>
          </p:cNvSpPr>
          <p:nvPr>
            <p:ph idx="1"/>
          </p:nvPr>
        </p:nvSpPr>
        <p:spPr/>
        <p:txBody>
          <a:bodyPr/>
          <a:lstStyle/>
          <a:p>
            <a:pPr marL="0" indent="0">
              <a:buNone/>
            </a:pPr>
            <a:r>
              <a:rPr lang="en-US" sz="1800" dirty="0"/>
              <a:t>Since we’ve been limited by the resolution, framerate, and auto white-balancing of a webcam, here we try to </a:t>
            </a:r>
            <a:r>
              <a:rPr lang="en-US" sz="1800" dirty="0">
                <a:latin typeface="Bahnschrift SemiBold" panose="020B0502040204020203" pitchFamily="34" charset="0"/>
              </a:rPr>
              <a:t>apply tracking on a video recorded using a digital camera</a:t>
            </a:r>
            <a:r>
              <a:rPr lang="en-US" sz="1800" dirty="0"/>
              <a:t>. To demonstrate a sample practical application, which I also did in my App Physics 186 class, we attempt to </a:t>
            </a:r>
            <a:r>
              <a:rPr lang="en-US" sz="1800" dirty="0">
                <a:highlight>
                  <a:srgbClr val="FFEE9E"/>
                </a:highlight>
                <a:latin typeface="Bahnschrift SemiBold" panose="020B0502040204020203" pitchFamily="34" charset="0"/>
              </a:rPr>
              <a:t>track free fall motion and experimentally determine the acceleration due to gravity</a:t>
            </a:r>
            <a:r>
              <a:rPr lang="en-US" sz="1800" dirty="0"/>
              <a:t> [5]. The video used is at 60 frames-per-second, color-consistent, and has a high resolution. Shown below is a snapshot of the first image frame and the comparison of its histogram vs the ROI’s (pink rubber ball). </a:t>
            </a:r>
          </a:p>
        </p:txBody>
      </p:sp>
      <p:sp>
        <p:nvSpPr>
          <p:cNvPr id="5" name="Slide Number Placeholder 4">
            <a:extLst>
              <a:ext uri="{FF2B5EF4-FFF2-40B4-BE49-F238E27FC236}">
                <a16:creationId xmlns:a16="http://schemas.microsoft.com/office/drawing/2014/main" id="{8C5B48D7-074E-A886-5B10-BEAEC9DB93EB}"/>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5122" name="Picture 2">
            <a:extLst>
              <a:ext uri="{FF2B5EF4-FFF2-40B4-BE49-F238E27FC236}">
                <a16:creationId xmlns:a16="http://schemas.microsoft.com/office/drawing/2014/main" id="{8DDA143C-86A7-AB79-12D2-81F0ABCD6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529331"/>
            <a:ext cx="6400800" cy="282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58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3088720-8B85-BA4E-3356-F002D14B8B07}"/>
              </a:ext>
            </a:extLst>
          </p:cNvPr>
          <p:cNvSpPr>
            <a:spLocks noGrp="1"/>
          </p:cNvSpPr>
          <p:nvPr>
            <p:ph type="ftr" sz="quarter" idx="11"/>
          </p:nvPr>
        </p:nvSpPr>
        <p:spPr/>
        <p:txBody>
          <a:bodyPr/>
          <a:lstStyle/>
          <a:p>
            <a:r>
              <a:rPr lang="en-US"/>
              <a:t>Physics 301 - Advanced Signal and Image Processing</a:t>
            </a:r>
          </a:p>
        </p:txBody>
      </p:sp>
      <p:sp>
        <p:nvSpPr>
          <p:cNvPr id="5" name="Title 4">
            <a:extLst>
              <a:ext uri="{FF2B5EF4-FFF2-40B4-BE49-F238E27FC236}">
                <a16:creationId xmlns:a16="http://schemas.microsoft.com/office/drawing/2014/main" id="{413336E9-8363-4715-9502-B703B4D2F665}"/>
              </a:ext>
            </a:extLst>
          </p:cNvPr>
          <p:cNvSpPr>
            <a:spLocks noGrp="1"/>
          </p:cNvSpPr>
          <p:nvPr>
            <p:ph type="title"/>
          </p:nvPr>
        </p:nvSpPr>
        <p:spPr/>
        <p:txBody>
          <a:bodyPr/>
          <a:lstStyle/>
          <a:p>
            <a:r>
              <a:rPr lang="en-US" dirty="0"/>
              <a:t>Free Fall</a:t>
            </a:r>
          </a:p>
        </p:txBody>
      </p:sp>
      <p:sp>
        <p:nvSpPr>
          <p:cNvPr id="6" name="Content Placeholder 5">
            <a:extLst>
              <a:ext uri="{FF2B5EF4-FFF2-40B4-BE49-F238E27FC236}">
                <a16:creationId xmlns:a16="http://schemas.microsoft.com/office/drawing/2014/main" id="{1E3187EC-12ED-4C8E-30BF-7E34BAB506D8}"/>
              </a:ext>
            </a:extLst>
          </p:cNvPr>
          <p:cNvSpPr>
            <a:spLocks noGrp="1"/>
          </p:cNvSpPr>
          <p:nvPr>
            <p:ph idx="1"/>
          </p:nvPr>
        </p:nvSpPr>
        <p:spPr/>
        <p:txBody>
          <a:bodyPr/>
          <a:lstStyle/>
          <a:p>
            <a:pPr marL="0" indent="0">
              <a:buNone/>
            </a:pPr>
            <a:r>
              <a:rPr lang="en-US" sz="1800" dirty="0"/>
              <a:t>Overall, the segmentation and centroid detection went smooth, not to mention that there were no artifacts since we have a uniform background.</a:t>
            </a:r>
          </a:p>
          <a:p>
            <a:pPr marL="0" indent="0">
              <a:buNone/>
            </a:pPr>
            <a:endParaRPr lang="en-US" sz="1800" dirty="0"/>
          </a:p>
          <a:p>
            <a:pPr marL="0" indent="0">
              <a:buNone/>
            </a:pPr>
            <a:br>
              <a:rPr lang="en-US" sz="1800" dirty="0"/>
            </a:br>
            <a:br>
              <a:rPr lang="en-US" sz="1800" dirty="0"/>
            </a:br>
            <a:br>
              <a:rPr lang="en-US" sz="1800" dirty="0"/>
            </a:br>
            <a:br>
              <a:rPr lang="en-US" sz="1800" dirty="0"/>
            </a:br>
            <a:endParaRPr lang="en-US" sz="1800" dirty="0"/>
          </a:p>
          <a:p>
            <a:pPr marL="0" indent="457200">
              <a:buNone/>
            </a:pPr>
            <a:r>
              <a:rPr lang="en-US" sz="1800" dirty="0"/>
              <a:t>Using the </a:t>
            </a:r>
            <a:r>
              <a:rPr lang="en-US" sz="1800" dirty="0">
                <a:latin typeface="Bahnschrift SemiBold" panose="020B0502040204020203" pitchFamily="34" charset="0"/>
              </a:rPr>
              <a:t>pixel-to-meter ratio</a:t>
            </a:r>
            <a:r>
              <a:rPr lang="en-US" sz="1800" dirty="0"/>
              <a:t> obtained by relating the balls diameter in pixels and in meters, we were able to </a:t>
            </a:r>
            <a:r>
              <a:rPr lang="en-US" sz="1800" dirty="0">
                <a:latin typeface="Bahnschrift SemiBold" panose="020B0502040204020203" pitchFamily="34" charset="0"/>
              </a:rPr>
              <a:t>convert pixel trajectory into actual height values</a:t>
            </a:r>
            <a:r>
              <a:rPr lang="en-US" sz="1800" dirty="0"/>
              <a:t>. To extract g</a:t>
            </a:r>
            <a:r>
              <a:rPr lang="en-US" sz="1800" baseline="-25000" dirty="0"/>
              <a:t>exp</a:t>
            </a:r>
            <a:r>
              <a:rPr lang="en-US" sz="1800" dirty="0"/>
              <a:t>, we take the first and second derivative of the trajectory which represents the velocity and acceleration functions of the free-falling body, respectively. As shown in the plots (next page), we got </a:t>
            </a:r>
            <a:r>
              <a:rPr lang="en-US" sz="1800" dirty="0">
                <a:latin typeface="Bahnschrift SemiBold" panose="020B0502040204020203" pitchFamily="34" charset="0"/>
              </a:rPr>
              <a:t>g</a:t>
            </a:r>
            <a:r>
              <a:rPr lang="en-US" sz="1800" baseline="-25000" dirty="0">
                <a:latin typeface="Bahnschrift SemiBold" panose="020B0502040204020203" pitchFamily="34" charset="0"/>
              </a:rPr>
              <a:t>exp </a:t>
            </a:r>
            <a:r>
              <a:rPr lang="en-US" sz="1800" dirty="0">
                <a:latin typeface="Bahnschrift SemiBold" panose="020B0502040204020203" pitchFamily="34" charset="0"/>
              </a:rPr>
              <a:t>= -9.79 m/s</a:t>
            </a:r>
            <a:r>
              <a:rPr lang="en-US" sz="1800" baseline="30000" dirty="0">
                <a:latin typeface="Bahnschrift SemiBold" panose="020B0502040204020203" pitchFamily="34" charset="0"/>
              </a:rPr>
              <a:t>2</a:t>
            </a:r>
            <a:r>
              <a:rPr lang="en-US" sz="1800" dirty="0"/>
              <a:t>, which deviates by </a:t>
            </a:r>
            <a:r>
              <a:rPr lang="en-US" sz="1800" dirty="0">
                <a:latin typeface="Bahnschrift SemiBold" panose="020B0502040204020203" pitchFamily="34" charset="0"/>
              </a:rPr>
              <a:t>0.2% from the theoretical value</a:t>
            </a:r>
            <a:r>
              <a:rPr lang="en-US" sz="1800" dirty="0"/>
              <a:t>. </a:t>
            </a:r>
          </a:p>
          <a:p>
            <a:pPr marL="0" indent="457200">
              <a:buNone/>
            </a:pPr>
            <a:r>
              <a:rPr lang="en-US" sz="1800" dirty="0">
                <a:highlight>
                  <a:srgbClr val="FFEE9E"/>
                </a:highlight>
                <a:latin typeface="Bahnschrift SemiBold" panose="020B0502040204020203" pitchFamily="34" charset="0"/>
              </a:rPr>
              <a:t>In conclusion, we were able to successfully perform a kinematics experiment through video processing.</a:t>
            </a:r>
          </a:p>
        </p:txBody>
      </p:sp>
      <p:sp>
        <p:nvSpPr>
          <p:cNvPr id="4" name="Slide Number Placeholder 3">
            <a:extLst>
              <a:ext uri="{FF2B5EF4-FFF2-40B4-BE49-F238E27FC236}">
                <a16:creationId xmlns:a16="http://schemas.microsoft.com/office/drawing/2014/main" id="{5D050758-673E-D7C9-3AC9-4C190F6E124B}"/>
              </a:ext>
            </a:extLst>
          </p:cNvPr>
          <p:cNvSpPr>
            <a:spLocks noGrp="1"/>
          </p:cNvSpPr>
          <p:nvPr>
            <p:ph type="sldNum" sz="quarter" idx="12"/>
          </p:nvPr>
        </p:nvSpPr>
        <p:spPr/>
        <p:txBody>
          <a:bodyPr/>
          <a:lstStyle/>
          <a:p>
            <a:fld id="{8262CFD8-7A98-47E6-A2CC-B17DDA24BA0E}" type="slidenum">
              <a:rPr lang="en-US" smtClean="0"/>
              <a:t>17</a:t>
            </a:fld>
            <a:endParaRPr lang="en-US"/>
          </a:p>
        </p:txBody>
      </p:sp>
      <p:grpSp>
        <p:nvGrpSpPr>
          <p:cNvPr id="7" name="Group 6">
            <a:extLst>
              <a:ext uri="{FF2B5EF4-FFF2-40B4-BE49-F238E27FC236}">
                <a16:creationId xmlns:a16="http://schemas.microsoft.com/office/drawing/2014/main" id="{F2AF0CA6-450F-D78E-A9FA-640E12EF9ECD}"/>
              </a:ext>
            </a:extLst>
          </p:cNvPr>
          <p:cNvGrpSpPr>
            <a:grpSpLocks noChangeAspect="1"/>
          </p:cNvGrpSpPr>
          <p:nvPr/>
        </p:nvGrpSpPr>
        <p:grpSpPr>
          <a:xfrm>
            <a:off x="228600" y="1722662"/>
            <a:ext cx="8686800" cy="1845450"/>
            <a:chOff x="485275" y="1827462"/>
            <a:chExt cx="8044832" cy="1709068"/>
          </a:xfrm>
        </p:grpSpPr>
        <p:pic>
          <p:nvPicPr>
            <p:cNvPr id="6146" name="Picture 2">
              <a:extLst>
                <a:ext uri="{FF2B5EF4-FFF2-40B4-BE49-F238E27FC236}">
                  <a16:creationId xmlns:a16="http://schemas.microsoft.com/office/drawing/2014/main" id="{8B47B668-226E-E39B-0720-8CBF897D4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75" y="1827462"/>
              <a:ext cx="2011680" cy="17090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E38569A-6ECD-77ED-F4C0-CB11E855C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011" y="1827462"/>
              <a:ext cx="2011680" cy="170906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DAAE9783-8566-7461-1FAC-B1C4F095F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91" y="1827462"/>
              <a:ext cx="2011680" cy="1709068"/>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B19D03C5-2B43-FCF1-A047-384935FD0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427" y="1827462"/>
              <a:ext cx="2011680" cy="170906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FAFA4DAF-BEB4-0DDA-71E6-5164BBFC07DD}"/>
              </a:ext>
            </a:extLst>
          </p:cNvPr>
          <p:cNvSpPr txBox="1"/>
          <p:nvPr/>
        </p:nvSpPr>
        <p:spPr>
          <a:xfrm>
            <a:off x="628648" y="3525071"/>
            <a:ext cx="7781927" cy="288105"/>
          </a:xfrm>
          <a:prstGeom prst="rect">
            <a:avLst/>
          </a:prstGeom>
          <a:noFill/>
        </p:spPr>
        <p:txBody>
          <a:bodyPr wrap="square">
            <a:noAutofit/>
          </a:bodyPr>
          <a:lstStyle/>
          <a:p>
            <a:r>
              <a:rPr lang="en-US" sz="1200" dirty="0">
                <a:highlight>
                  <a:srgbClr val="FFEE9E"/>
                </a:highlight>
                <a:latin typeface="Bahnschrift SemiBold" panose="020B0502040204020203" pitchFamily="34" charset="0"/>
              </a:rPr>
              <a:t>View GIF here:</a:t>
            </a:r>
            <a:r>
              <a:rPr lang="en-US" sz="1200" dirty="0">
                <a:latin typeface="Bahnschrift SemiLight" panose="020B0502040204020203" pitchFamily="34" charset="0"/>
              </a:rPr>
              <a:t> </a:t>
            </a:r>
            <a:r>
              <a:rPr lang="en-US" sz="1200" dirty="0">
                <a:solidFill>
                  <a:srgbClr val="D64045"/>
                </a:solidFill>
                <a:latin typeface="Bahnschrift SemiLight" panose="020B0502040204020203" pitchFamily="34" charset="0"/>
                <a:hlinkClick r:id="rId6">
                  <a:extLst>
                    <a:ext uri="{A12FA001-AC4F-418D-AE19-62706E023703}">
                      <ahyp:hlinkClr xmlns:ahyp="http://schemas.microsoft.com/office/drawing/2018/hyperlinkcolor" val="tx"/>
                    </a:ext>
                  </a:extLst>
                </a:hlinkClick>
              </a:rPr>
              <a:t>https://giphy.com/gifs/python-tracking-opencv-D4xFw0VusmBMC0UlKf/fullscreen</a:t>
            </a:r>
            <a:r>
              <a:rPr lang="en-US" sz="1200" dirty="0">
                <a:latin typeface="Bahnschrift SemiLight" panose="020B0502040204020203" pitchFamily="34" charset="0"/>
              </a:rPr>
              <a:t>  </a:t>
            </a:r>
          </a:p>
          <a:p>
            <a:r>
              <a:rPr lang="en-US" sz="1200" dirty="0">
                <a:latin typeface="Bahnschrift SemiLight" panose="020B0502040204020203" pitchFamily="34" charset="0"/>
              </a:rPr>
              <a:t> </a:t>
            </a:r>
          </a:p>
        </p:txBody>
      </p:sp>
    </p:spTree>
    <p:extLst>
      <p:ext uri="{BB962C8B-B14F-4D97-AF65-F5344CB8AC3E}">
        <p14:creationId xmlns:p14="http://schemas.microsoft.com/office/powerpoint/2010/main" val="145521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16E9A6-F09A-4BB4-4599-32CDF9B74FA3}"/>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6867CCA8-2BF7-BDB7-C488-046C5E04FF9B}"/>
              </a:ext>
            </a:extLst>
          </p:cNvPr>
          <p:cNvSpPr>
            <a:spLocks noGrp="1"/>
          </p:cNvSpPr>
          <p:nvPr>
            <p:ph type="title"/>
          </p:nvPr>
        </p:nvSpPr>
        <p:spPr/>
        <p:txBody>
          <a:bodyPr/>
          <a:lstStyle/>
          <a:p>
            <a:r>
              <a:rPr lang="en-US" dirty="0"/>
              <a:t>Kinematic Graphs</a:t>
            </a:r>
          </a:p>
        </p:txBody>
      </p:sp>
      <p:sp>
        <p:nvSpPr>
          <p:cNvPr id="5" name="Slide Number Placeholder 4">
            <a:extLst>
              <a:ext uri="{FF2B5EF4-FFF2-40B4-BE49-F238E27FC236}">
                <a16:creationId xmlns:a16="http://schemas.microsoft.com/office/drawing/2014/main" id="{DA1E58B5-8E68-B709-7593-D3CD7A597F38}"/>
              </a:ext>
            </a:extLst>
          </p:cNvPr>
          <p:cNvSpPr>
            <a:spLocks noGrp="1"/>
          </p:cNvSpPr>
          <p:nvPr>
            <p:ph type="sldNum" sz="quarter" idx="12"/>
          </p:nvPr>
        </p:nvSpPr>
        <p:spPr/>
        <p:txBody>
          <a:bodyPr/>
          <a:lstStyle/>
          <a:p>
            <a:fld id="{8262CFD8-7A98-47E6-A2CC-B17DDA24BA0E}" type="slidenum">
              <a:rPr lang="en-US" smtClean="0"/>
              <a:t>18</a:t>
            </a:fld>
            <a:endParaRPr lang="en-US"/>
          </a:p>
        </p:txBody>
      </p:sp>
      <p:pic>
        <p:nvPicPr>
          <p:cNvPr id="7172" name="Picture 4">
            <a:extLst>
              <a:ext uri="{FF2B5EF4-FFF2-40B4-BE49-F238E27FC236}">
                <a16:creationId xmlns:a16="http://schemas.microsoft.com/office/drawing/2014/main" id="{F0492006-F6BD-7782-BD2C-864AC8C3E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49" y="1124751"/>
            <a:ext cx="7772400" cy="51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06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1FDDED-327A-FB29-0C6B-CA85FE1F2370}"/>
              </a:ext>
            </a:extLst>
          </p:cNvPr>
          <p:cNvSpPr>
            <a:spLocks noGrp="1"/>
          </p:cNvSpPr>
          <p:nvPr>
            <p:ph type="body" idx="1"/>
          </p:nvPr>
        </p:nvSpPr>
        <p:spPr/>
        <p:txBody>
          <a:bodyPr/>
          <a:lstStyle/>
          <a:p>
            <a:pPr marL="98583" indent="457200">
              <a:buNone/>
            </a:pPr>
            <a:r>
              <a:rPr lang="en-US" sz="1400" dirty="0"/>
              <a:t>As mentioned previously, </a:t>
            </a:r>
            <a:r>
              <a:rPr lang="en-US" dirty="0"/>
              <a:t>I have used PCA before in spectral resolution but in this report, I was able to compare how the method fared across all different light sources. The visualizations were stand-alone and self-explanatory. One important finding is that it turns out, the skewed power distribution contributed to rendering spectra with large color difference. The take-away here is the same as what my undergraduate thesis proposed; we should implement both spectral and color error metrics to evaluate the spectral reconstruction. </a:t>
            </a:r>
          </a:p>
          <a:p>
            <a:pPr marL="98583" indent="457200">
              <a:buNone/>
            </a:pPr>
            <a:r>
              <a:rPr lang="en-US" sz="1400" dirty="0"/>
              <a:t>In this activity, I’d give myself a score of </a:t>
            </a:r>
            <a:r>
              <a:rPr lang="en-US" sz="2000" dirty="0">
                <a:highlight>
                  <a:srgbClr val="FFEE9E"/>
                </a:highlight>
                <a:latin typeface="Bahnschrift SemiBold" panose="020B0502040204020203" pitchFamily="34" charset="0"/>
              </a:rPr>
              <a:t>100/100.</a:t>
            </a:r>
            <a:endParaRPr lang="en-US" sz="1400" dirty="0">
              <a:highlight>
                <a:srgbClr val="FFEE9E"/>
              </a:highlight>
              <a:latin typeface="Bahnschrift SemiBold" panose="020B0502040204020203" pitchFamily="34" charset="0"/>
            </a:endParaRPr>
          </a:p>
          <a:p>
            <a:pPr marL="98583" indent="457200">
              <a:buNone/>
            </a:pPr>
            <a:endParaRPr lang="en-US" dirty="0"/>
          </a:p>
        </p:txBody>
      </p:sp>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	reflection</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3"/>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4"/>
          </p:nvPr>
        </p:nvSpPr>
        <p:spPr/>
        <p:txBody>
          <a:bodyPr/>
          <a:lstStyle/>
          <a:p>
            <a:fld id="{8262CFD8-7A98-47E6-A2CC-B17DDA24BA0E}" type="slidenum">
              <a:rPr lang="en-US" smtClean="0"/>
              <a:t>19</a:t>
            </a:fld>
            <a:endParaRPr lang="en-US"/>
          </a:p>
        </p:txBody>
      </p:sp>
      <p:sp>
        <p:nvSpPr>
          <p:cNvPr id="6" name="Text Placeholder 5">
            <a:extLst>
              <a:ext uri="{FF2B5EF4-FFF2-40B4-BE49-F238E27FC236}">
                <a16:creationId xmlns:a16="http://schemas.microsoft.com/office/drawing/2014/main" id="{4CF77D77-DE5F-0916-8BC1-AF6BBBA7D8AE}"/>
              </a:ext>
            </a:extLst>
          </p:cNvPr>
          <p:cNvSpPr>
            <a:spLocks noGrp="1"/>
          </p:cNvSpPr>
          <p:nvPr>
            <p:ph type="body" idx="10"/>
          </p:nvPr>
        </p:nvSpPr>
        <p:spPr>
          <a:xfrm>
            <a:off x="628649" y="4218650"/>
            <a:ext cx="8058151" cy="2046387"/>
          </a:xfrm>
        </p:spPr>
        <p:txBody>
          <a:bodyPr/>
          <a:lstStyle/>
          <a:p>
            <a:r>
              <a:rPr lang="en-US" dirty="0"/>
              <a:t>[1] </a:t>
            </a:r>
            <a:r>
              <a:rPr lang="en-US" dirty="0">
                <a:hlinkClick r:id="rId2"/>
              </a:rPr>
              <a:t>OpenCV: Getting Started with Videos</a:t>
            </a:r>
            <a:endParaRPr lang="en-US" dirty="0"/>
          </a:p>
          <a:p>
            <a:pPr>
              <a:lnSpc>
                <a:spcPct val="100000"/>
              </a:lnSpc>
            </a:pPr>
            <a:r>
              <a:rPr lang="en-US" dirty="0"/>
              <a:t>[2] M. Soriano, Applied Physics 186 - Image Segmentation, (2019).</a:t>
            </a:r>
          </a:p>
          <a:p>
            <a:pPr>
              <a:lnSpc>
                <a:spcPct val="100000"/>
              </a:lnSpc>
            </a:pPr>
            <a:r>
              <a:rPr lang="en-US" dirty="0"/>
              <a:t>[3] M. Soriano, Physics 301 - Color Segmentation, (2022).</a:t>
            </a:r>
          </a:p>
          <a:p>
            <a:r>
              <a:rPr lang="en-US" dirty="0"/>
              <a:t>[4] </a:t>
            </a:r>
            <a:r>
              <a:rPr lang="en-US" dirty="0">
                <a:hlinkClick r:id="rId3"/>
              </a:rPr>
              <a:t>Find Center of a Blob (Centroid) Using OpenCV (C++/Python) | </a:t>
            </a:r>
            <a:r>
              <a:rPr lang="en-US" dirty="0" err="1">
                <a:hlinkClick r:id="rId3"/>
              </a:rPr>
              <a:t>LearnOpenCV</a:t>
            </a:r>
            <a:endParaRPr lang="en-US" dirty="0"/>
          </a:p>
          <a:p>
            <a:r>
              <a:rPr lang="en-US" dirty="0"/>
              <a:t>[5] </a:t>
            </a:r>
            <a:r>
              <a:rPr lang="en-US" dirty="0">
                <a:hlinkClick r:id="rId4"/>
              </a:rPr>
              <a:t>Basic Video Processing (rlprincipe.wixsite.com)</a:t>
            </a:r>
            <a:endParaRPr lang="en-US" dirty="0"/>
          </a:p>
          <a:p>
            <a:endParaRPr lang="en-US" dirty="0"/>
          </a:p>
        </p:txBody>
      </p:sp>
    </p:spTree>
    <p:extLst>
      <p:ext uri="{BB962C8B-B14F-4D97-AF65-F5344CB8AC3E}">
        <p14:creationId xmlns:p14="http://schemas.microsoft.com/office/powerpoint/2010/main" val="43142644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3580709333"/>
              </p:ext>
            </p:extLst>
          </p:nvPr>
        </p:nvGraphicFramePr>
        <p:xfrm>
          <a:off x="628649" y="68685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2" name="Text Placeholder 1">
            <a:extLst>
              <a:ext uri="{FF2B5EF4-FFF2-40B4-BE49-F238E27FC236}">
                <a16:creationId xmlns:a16="http://schemas.microsoft.com/office/drawing/2014/main" id="{A9214FEA-3053-34C6-DFC6-5FEB412C2F14}"/>
              </a:ext>
            </a:extLst>
          </p:cNvPr>
          <p:cNvSpPr>
            <a:spLocks noGrp="1"/>
          </p:cNvSpPr>
          <p:nvPr>
            <p:ph type="body" idx="10"/>
          </p:nvPr>
        </p:nvSpPr>
        <p:spPr/>
        <p:txBody>
          <a:bodyPr>
            <a:normAutofit/>
          </a:bodyPr>
          <a:lstStyle/>
          <a:p>
            <a:r>
              <a:rPr lang="en-US" dirty="0"/>
              <a:t>1</a:t>
            </a:r>
          </a:p>
          <a:p>
            <a:r>
              <a:rPr lang="en-US" dirty="0"/>
              <a:t>2</a:t>
            </a:r>
          </a:p>
          <a:p>
            <a:r>
              <a:rPr lang="en-US" dirty="0"/>
              <a:t>3</a:t>
            </a:r>
          </a:p>
        </p:txBody>
      </p:sp>
      <p:sp>
        <p:nvSpPr>
          <p:cNvPr id="7" name="Text Placeholder 6">
            <a:extLst>
              <a:ext uri="{FF2B5EF4-FFF2-40B4-BE49-F238E27FC236}">
                <a16:creationId xmlns:a16="http://schemas.microsoft.com/office/drawing/2014/main" id="{C214954A-16EE-E29B-EB5E-17A9AB49191D}"/>
              </a:ext>
            </a:extLst>
          </p:cNvPr>
          <p:cNvSpPr>
            <a:spLocks noGrp="1"/>
          </p:cNvSpPr>
          <p:nvPr>
            <p:ph type="body" idx="11"/>
          </p:nvPr>
        </p:nvSpPr>
        <p:spPr/>
        <p:txBody>
          <a:bodyPr/>
          <a:lstStyle/>
          <a:p>
            <a:r>
              <a:rPr lang="en-US" dirty="0">
                <a:hlinkClick r:id="rId7"/>
              </a:rPr>
              <a:t>Physics-301/Activity 05 - Basic Video </a:t>
            </a:r>
            <a:r>
              <a:rPr lang="en-US" dirty="0" err="1">
                <a:hlinkClick r:id="rId7"/>
              </a:rPr>
              <a:t>Processing.ipynb</a:t>
            </a:r>
            <a:r>
              <a:rPr lang="en-US" dirty="0">
                <a:hlinkClick r:id="rId7"/>
              </a:rPr>
              <a:t> at main · </a:t>
            </a:r>
            <a:r>
              <a:rPr lang="en-US" dirty="0" err="1">
                <a:hlinkClick r:id="rId7"/>
              </a:rPr>
              <a:t>reneprincipejr</a:t>
            </a:r>
            <a:r>
              <a:rPr lang="en-US" dirty="0">
                <a:hlinkClick r:id="rId7"/>
              </a:rPr>
              <a:t>/Physics-301 (github.com)</a:t>
            </a:r>
            <a:endParaRPr lang="en-US" dirty="0"/>
          </a:p>
          <a:p>
            <a:r>
              <a:rPr lang="en-US" dirty="0">
                <a:hlinkClick r:id="rId8"/>
              </a:rPr>
              <a:t>https://drive.google.com/file/d/1S1juRZtkc_vtyp8Ffvfp62fFIImtMSSb/view?usp=sharing</a:t>
            </a:r>
            <a:r>
              <a:rPr lang="en-US" dirty="0"/>
              <a:t> </a:t>
            </a:r>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14B7D3-BDAC-F989-8CB3-3C4A26E4610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688509D-E8F7-BEF4-4F13-831777C923D9}"/>
              </a:ext>
            </a:extLst>
          </p:cNvPr>
          <p:cNvSpPr>
            <a:spLocks noGrp="1"/>
          </p:cNvSpPr>
          <p:nvPr>
            <p:ph type="title"/>
          </p:nvPr>
        </p:nvSpPr>
        <p:spPr/>
        <p:txBody>
          <a:bodyPr/>
          <a:lstStyle/>
          <a:p>
            <a:r>
              <a:rPr lang="en-US" dirty="0"/>
              <a:t>Structured Light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B3E5838-68FA-ACC9-C180-E74DB367E7CE}"/>
                  </a:ext>
                </a:extLst>
              </p:cNvPr>
              <p:cNvSpPr>
                <a:spLocks noGrp="1"/>
              </p:cNvSpPr>
              <p:nvPr>
                <p:ph idx="1"/>
              </p:nvPr>
            </p:nvSpPr>
            <p:spPr/>
            <p:txBody>
              <a:bodyPr/>
              <a:lstStyle/>
              <a:p>
                <a:pPr marL="0" indent="457200">
                  <a:buNone/>
                </a:pPr>
                <a:r>
                  <a:rPr lang="en-US" sz="1800" dirty="0"/>
                  <a:t>Projecting corrugated roof based on sinusoidal intensities constitute what we call structured light illumination [1]. In this activity, we try to extract height information by seeing how the object bends along the projected alternating patterns. Using four phase-shifted phases, shown below is the object illuminated with structured light.</a:t>
                </a:r>
                <a:br>
                  <a:rPr lang="en-US" sz="1800" dirty="0"/>
                </a:br>
                <a:br>
                  <a:rPr lang="en-US" sz="1800" dirty="0"/>
                </a:br>
                <a:br>
                  <a:rPr lang="en-US" sz="1800" dirty="0"/>
                </a:br>
                <a:br>
                  <a:rPr lang="en-US" sz="1800" dirty="0"/>
                </a:br>
                <a:br>
                  <a:rPr lang="en-US" sz="1800" dirty="0"/>
                </a:br>
                <a:endParaRPr lang="en-US" sz="1800" dirty="0"/>
              </a:p>
              <a:p>
                <a:pPr marL="0" indent="457200">
                  <a:buNone/>
                </a:pPr>
                <a:r>
                  <a:rPr lang="en-US" sz="1800" dirty="0"/>
                  <a:t>The intensity functions of these four images are given by </a:t>
                </a:r>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1</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0</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𝑚𝑜𝑑</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func>
                        <m:funcPr>
                          <m:ctrlPr>
                            <a:rPr lang="en-US" sz="1400" b="0" i="1" smtClean="0">
                              <a:latin typeface="Cambria Math" panose="02040503050406030204" pitchFamily="18" charset="0"/>
                            </a:rPr>
                          </m:ctrlPr>
                        </m:funcPr>
                        <m:fName>
                          <m:r>
                            <m:rPr>
                              <m:sty m:val="p"/>
                            </m:rPr>
                            <a:rPr lang="en-US" sz="1400" b="0" i="0" smtClean="0">
                              <a:latin typeface="Cambria Math" panose="02040503050406030204" pitchFamily="18" charset="0"/>
                            </a:rPr>
                            <m:t>cos</m:t>
                          </m:r>
                        </m:fName>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𝜙</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e>
                          </m:d>
                        </m:e>
                      </m:func>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2</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0</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𝑚𝑜𝑑</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m:rPr>
                          <m:sty m:val="p"/>
                        </m:rPr>
                        <a:rPr lang="en-US" sz="1400" b="0" i="0" smtClean="0">
                          <a:latin typeface="Cambria Math" panose="02040503050406030204" pitchFamily="18" charset="0"/>
                        </a:rPr>
                        <m:t>sin</m:t>
                      </m:r>
                      <m:r>
                        <a:rPr lang="en-US" sz="1400" b="0" i="1" smtClean="0">
                          <a:latin typeface="Cambria Math" panose="02040503050406030204" pitchFamily="18" charset="0"/>
                        </a:rPr>
                        <m:t>⁡(</m:t>
                      </m:r>
                      <m:r>
                        <a:rPr lang="en-US" sz="1400" b="0" i="1" smtClean="0">
                          <a:latin typeface="Cambria Math" panose="02040503050406030204" pitchFamily="18" charset="0"/>
                        </a:rPr>
                        <m:t>𝜙</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oMath>
                  </m:oMathPara>
                </a14:m>
                <a:endParaRPr lang="en-US" sz="1400" dirty="0"/>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3</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0</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𝑚𝑜𝑑</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m:rPr>
                          <m:sty m:val="p"/>
                        </m:rPr>
                        <a:rPr lang="en-US" sz="1400" b="0" i="0" smtClean="0">
                          <a:latin typeface="Cambria Math" panose="02040503050406030204" pitchFamily="18" charset="0"/>
                        </a:rPr>
                        <m:t>cos</m:t>
                      </m:r>
                      <m:r>
                        <a:rPr lang="en-US" sz="1400" b="0" i="1" smtClean="0">
                          <a:latin typeface="Cambria Math" panose="02040503050406030204" pitchFamily="18" charset="0"/>
                        </a:rPr>
                        <m:t>⁡(</m:t>
                      </m:r>
                      <m:r>
                        <a:rPr lang="en-US" sz="1400" b="0" i="1" smtClean="0">
                          <a:latin typeface="Cambria Math" panose="02040503050406030204" pitchFamily="18" charset="0"/>
                        </a:rPr>
                        <m:t>𝜙</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oMath>
                  </m:oMathPara>
                </a14:m>
                <a:endParaRPr lang="en-US" sz="1400" dirty="0"/>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4</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0</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𝑚𝑜𝑑</m:t>
                          </m:r>
                        </m:sub>
                      </m:sSub>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m:rPr>
                          <m:sty m:val="p"/>
                        </m:rPr>
                        <a:rPr lang="en-US" sz="1400" b="0" i="0" smtClean="0">
                          <a:latin typeface="Cambria Math" panose="02040503050406030204" pitchFamily="18" charset="0"/>
                        </a:rPr>
                        <m:t>sin</m:t>
                      </m:r>
                      <m:r>
                        <a:rPr lang="en-US" sz="1400" b="0" i="1" smtClean="0">
                          <a:latin typeface="Cambria Math" panose="02040503050406030204" pitchFamily="18" charset="0"/>
                        </a:rPr>
                        <m:t>⁡(</m:t>
                      </m:r>
                      <m:r>
                        <a:rPr lang="en-US" sz="1400" b="0" i="1" smtClean="0">
                          <a:latin typeface="Cambria Math" panose="02040503050406030204" pitchFamily="18" charset="0"/>
                        </a:rPr>
                        <m:t>𝜙</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e>
                      </m:d>
                      <m:r>
                        <a:rPr lang="en-US" sz="1400" b="0" i="1" smtClean="0">
                          <a:latin typeface="Cambria Math" panose="02040503050406030204" pitchFamily="18" charset="0"/>
                        </a:rPr>
                        <m:t>)</m:t>
                      </m:r>
                    </m:oMath>
                  </m:oMathPara>
                </a14:m>
                <a:endParaRPr lang="en-US" sz="1400" dirty="0"/>
              </a:p>
              <a:p>
                <a:pPr marL="0" indent="457200">
                  <a:buNone/>
                </a:pPr>
                <a:r>
                  <a:rPr lang="en-US" sz="1800" dirty="0"/>
                  <a:t>where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e>
                    </m:d>
                  </m:oMath>
                </a14:m>
                <a:r>
                  <a:rPr lang="en-US" sz="1800" dirty="0"/>
                  <a:t> is the mean background intensity and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𝐼</m:t>
                        </m:r>
                      </m:e>
                      <m:sub>
                        <m:r>
                          <a:rPr lang="en-US" sz="1800" b="0" i="1" smtClean="0">
                            <a:latin typeface="Cambria Math" panose="02040503050406030204" pitchFamily="18" charset="0"/>
                          </a:rPr>
                          <m:t>𝑚𝑜𝑑</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r>
                  <a:rPr lang="en-US" sz="1800" dirty="0"/>
                  <a:t> is the intensity value of the fringe pattern [1].</a:t>
                </a:r>
              </a:p>
            </p:txBody>
          </p:sp>
        </mc:Choice>
        <mc:Fallback>
          <p:sp>
            <p:nvSpPr>
              <p:cNvPr id="4" name="Content Placeholder 3">
                <a:extLst>
                  <a:ext uri="{FF2B5EF4-FFF2-40B4-BE49-F238E27FC236}">
                    <a16:creationId xmlns:a16="http://schemas.microsoft.com/office/drawing/2014/main" id="{BB3E5838-68FA-ACC9-C180-E74DB367E7CE}"/>
                  </a:ext>
                </a:extLst>
              </p:cNvPr>
              <p:cNvSpPr>
                <a:spLocks noGrp="1" noRot="1" noChangeAspect="1" noMove="1" noResize="1" noEditPoints="1" noAdjustHandles="1" noChangeArrowheads="1" noChangeShapeType="1" noTextEdit="1"/>
              </p:cNvSpPr>
              <p:nvPr>
                <p:ph idx="1"/>
              </p:nvPr>
            </p:nvSpPr>
            <p:spPr>
              <a:blipFill>
                <a:blip r:embed="rId2"/>
                <a:stretch>
                  <a:fillRect l="-618" t="-726" b="-411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1544F8D-7BA6-5149-86E0-B7012016C551}"/>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6" name="Picture 2">
            <a:extLst>
              <a:ext uri="{FF2B5EF4-FFF2-40B4-BE49-F238E27FC236}">
                <a16:creationId xmlns:a16="http://schemas.microsoft.com/office/drawing/2014/main" id="{18D86AC6-311F-CEFF-0AD3-051951D4B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560478"/>
            <a:ext cx="6400800" cy="136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941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113831-0E39-827D-B4DE-21D3BFEC138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EEE9A7CD-C440-06FB-C21A-BAD3F99CF684}"/>
              </a:ext>
            </a:extLst>
          </p:cNvPr>
          <p:cNvSpPr>
            <a:spLocks noGrp="1"/>
          </p:cNvSpPr>
          <p:nvPr>
            <p:ph type="title"/>
          </p:nvPr>
        </p:nvSpPr>
        <p:spPr/>
        <p:txBody>
          <a:bodyPr/>
          <a:lstStyle/>
          <a:p>
            <a:r>
              <a:rPr lang="en-US" dirty="0"/>
              <a:t>Perspective Transform</a:t>
            </a:r>
          </a:p>
        </p:txBody>
      </p:sp>
      <p:sp>
        <p:nvSpPr>
          <p:cNvPr id="4" name="Content Placeholder 3">
            <a:extLst>
              <a:ext uri="{FF2B5EF4-FFF2-40B4-BE49-F238E27FC236}">
                <a16:creationId xmlns:a16="http://schemas.microsoft.com/office/drawing/2014/main" id="{D9A7EAE2-3EB4-91DB-7EE7-EE5E67FD7CAA}"/>
              </a:ext>
            </a:extLst>
          </p:cNvPr>
          <p:cNvSpPr>
            <a:spLocks noGrp="1"/>
          </p:cNvSpPr>
          <p:nvPr>
            <p:ph idx="1"/>
          </p:nvPr>
        </p:nvSpPr>
        <p:spPr/>
        <p:txBody>
          <a:bodyPr/>
          <a:lstStyle/>
          <a:p>
            <a:pPr marL="0" indent="0">
              <a:buNone/>
            </a:pPr>
            <a:r>
              <a:rPr lang="en-US" sz="1800" dirty="0"/>
              <a:t>Before proceeding, it’s important to note that (1) the images are skewed in perspective and (2) we don’t have the images of flat reference. To address the first problem, we applied warp perspective functions from Open-CV.</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457200">
              <a:buNone/>
            </a:pPr>
            <a:r>
              <a:rPr lang="en-US" sz="1800" dirty="0"/>
              <a:t>Shown below are the results of the perspective transform. It’s much more uniform and the uninterrupted sinusoids are now vertically aligned.</a:t>
            </a:r>
          </a:p>
        </p:txBody>
      </p:sp>
      <p:sp>
        <p:nvSpPr>
          <p:cNvPr id="5" name="Slide Number Placeholder 4">
            <a:extLst>
              <a:ext uri="{FF2B5EF4-FFF2-40B4-BE49-F238E27FC236}">
                <a16:creationId xmlns:a16="http://schemas.microsoft.com/office/drawing/2014/main" id="{F56CC328-1C22-C9DD-BB1B-F9B291559EDB}"/>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8" name="Picture 2">
            <a:extLst>
              <a:ext uri="{FF2B5EF4-FFF2-40B4-BE49-F238E27FC236}">
                <a16:creationId xmlns:a16="http://schemas.microsoft.com/office/drawing/2014/main" id="{315D1003-CF97-6A20-A222-7C64110CD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444524"/>
            <a:ext cx="6400800" cy="17324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D02C6D6-E6BC-4263-C97F-72A888A3B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048058"/>
            <a:ext cx="4572000" cy="179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07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154337-489D-1F0B-A2DB-296C01102546}"/>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654D169-17FB-D41D-4BEE-EBCA0183BDE0}"/>
              </a:ext>
            </a:extLst>
          </p:cNvPr>
          <p:cNvSpPr>
            <a:spLocks noGrp="1"/>
          </p:cNvSpPr>
          <p:nvPr>
            <p:ph type="title"/>
          </p:nvPr>
        </p:nvSpPr>
        <p:spPr/>
        <p:txBody>
          <a:bodyPr/>
          <a:lstStyle/>
          <a:p>
            <a:r>
              <a:rPr lang="en-US" dirty="0"/>
              <a:t>Flat reference</a:t>
            </a:r>
          </a:p>
        </p:txBody>
      </p:sp>
      <p:sp>
        <p:nvSpPr>
          <p:cNvPr id="4" name="Content Placeholder 3">
            <a:extLst>
              <a:ext uri="{FF2B5EF4-FFF2-40B4-BE49-F238E27FC236}">
                <a16:creationId xmlns:a16="http://schemas.microsoft.com/office/drawing/2014/main" id="{F630CB29-7B98-CE48-BD26-3E0925AD1B61}"/>
              </a:ext>
            </a:extLst>
          </p:cNvPr>
          <p:cNvSpPr>
            <a:spLocks noGrp="1"/>
          </p:cNvSpPr>
          <p:nvPr>
            <p:ph idx="1"/>
          </p:nvPr>
        </p:nvSpPr>
        <p:spPr/>
        <p:txBody>
          <a:bodyPr/>
          <a:lstStyle/>
          <a:p>
            <a:pPr marL="0" indent="0">
              <a:buNone/>
            </a:pPr>
            <a:r>
              <a:rPr lang="en-US" sz="1800" dirty="0"/>
              <a:t>To address (2), we synthetically reconstruct the sinusoidal structured light from the regions in the image where the object doesn’t obstruct the view. </a:t>
            </a:r>
          </a:p>
          <a:p>
            <a:pPr marL="0" indent="0">
              <a:buNone/>
            </a:pPr>
            <a:endParaRPr lang="en-US" sz="1800" dirty="0"/>
          </a:p>
          <a:p>
            <a:pPr marL="0" indent="0">
              <a:buNone/>
            </a:pPr>
            <a:endParaRPr lang="en-US" sz="1800" dirty="0"/>
          </a:p>
          <a:p>
            <a:pPr marL="0" indent="0">
              <a:buNone/>
            </a:pPr>
            <a:br>
              <a:rPr lang="en-US" sz="1800" dirty="0"/>
            </a:br>
            <a:endParaRPr lang="en-US" sz="1800" dirty="0"/>
          </a:p>
          <a:p>
            <a:pPr marL="0" indent="0">
              <a:buNone/>
            </a:pPr>
            <a:r>
              <a:rPr lang="en-US" sz="1800" dirty="0"/>
              <a:t>By interpolating background information, we can reconstruct the flat reference image and the results are shown below.</a:t>
            </a:r>
          </a:p>
        </p:txBody>
      </p:sp>
      <p:sp>
        <p:nvSpPr>
          <p:cNvPr id="5" name="Slide Number Placeholder 4">
            <a:extLst>
              <a:ext uri="{FF2B5EF4-FFF2-40B4-BE49-F238E27FC236}">
                <a16:creationId xmlns:a16="http://schemas.microsoft.com/office/drawing/2014/main" id="{301CF9A4-75A6-CDC8-DB67-EE5F02922FB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3076" name="Picture 4">
            <a:extLst>
              <a:ext uri="{FF2B5EF4-FFF2-40B4-BE49-F238E27FC236}">
                <a16:creationId xmlns:a16="http://schemas.microsoft.com/office/drawing/2014/main" id="{9DE2A6B0-1059-3390-B188-ADC421D0B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134204"/>
            <a:ext cx="7315200" cy="19799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AAA4532-1FE7-0626-275C-C68244704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836420"/>
            <a:ext cx="7315200" cy="159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10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EDA41E-2B45-D3A5-D0EA-5A2DDE8D274F}"/>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0CD5A54-4FD3-78FE-5E84-10B9F377DEB1}"/>
              </a:ext>
            </a:extLst>
          </p:cNvPr>
          <p:cNvSpPr>
            <a:spLocks noGrp="1"/>
          </p:cNvSpPr>
          <p:nvPr>
            <p:ph type="title"/>
          </p:nvPr>
        </p:nvSpPr>
        <p:spPr/>
        <p:txBody>
          <a:bodyPr/>
          <a:lstStyle/>
          <a:p>
            <a:r>
              <a:rPr lang="en-US" dirty="0"/>
              <a:t>Phase Calculation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C1E40F-5D8A-7FB2-F7CA-D6075A859E75}"/>
                  </a:ext>
                </a:extLst>
              </p:cNvPr>
              <p:cNvSpPr>
                <a:spLocks noGrp="1"/>
              </p:cNvSpPr>
              <p:nvPr>
                <p:ph idx="1"/>
              </p:nvPr>
            </p:nvSpPr>
            <p:spPr/>
            <p:txBody>
              <a:bodyPr/>
              <a:lstStyle/>
              <a:p>
                <a:pPr marL="0" indent="0">
                  <a:buNone/>
                </a:pPr>
                <a:r>
                  <a:rPr lang="en-US" sz="1800" dirty="0"/>
                  <a:t>Our immediate goal is to obtain the phase </a:t>
                </a:r>
                <a14:m>
                  <m:oMath xmlns:m="http://schemas.openxmlformats.org/officeDocument/2006/math">
                    <m:r>
                      <a:rPr lang="en-US" sz="1800" i="1" smtClean="0">
                        <a:latin typeface="Cambria Math" panose="02040503050406030204" pitchFamily="18" charset="0"/>
                      </a:rPr>
                      <m:t>𝜙</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oMath>
                </a14:m>
                <a:r>
                  <a:rPr lang="en-US" sz="1800" dirty="0"/>
                  <a:t> images for both the object and the flat reference using the intensities we pre-processed:</a:t>
                </a:r>
                <a:endParaRPr lang="en-US" sz="1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𝜙</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m:rPr>
                                  <m:sty m:val="p"/>
                                </m:rPr>
                                <a:rPr lang="en-US" sz="1800">
                                  <a:latin typeface="Cambria Math" panose="02040503050406030204" pitchFamily="18" charset="0"/>
                                </a:rPr>
                                <m:t>tan</m:t>
                              </m:r>
                            </m:e>
                            <m:sup>
                              <m:r>
                                <a:rPr lang="en-US" sz="1800" i="1">
                                  <a:latin typeface="Cambria Math" panose="02040503050406030204" pitchFamily="18" charset="0"/>
                                </a:rPr>
                                <m:t>−1</m:t>
                              </m:r>
                            </m:sup>
                          </m:sSup>
                        </m:fName>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4</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2</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num>
                                <m:den>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1</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3</m:t>
                                      </m:r>
                                    </m:sub>
                                  </m:sSub>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den>
                              </m:f>
                            </m:e>
                          </m:d>
                        </m:e>
                      </m:func>
                    </m:oMath>
                  </m:oMathPara>
                </a14:m>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Notice that the phase images obtained were discontinuous due to the inverse tangent operation, hence, we must apply phase unwrapping which essentially adds 2</a:t>
                </a:r>
                <a14:m>
                  <m:oMath xmlns:m="http://schemas.openxmlformats.org/officeDocument/2006/math">
                    <m:r>
                      <a:rPr lang="en-US" sz="1800" b="0" i="1" smtClean="0">
                        <a:latin typeface="Cambria Math" panose="02040503050406030204" pitchFamily="18" charset="0"/>
                      </a:rPr>
                      <m:t>𝜋</m:t>
                    </m:r>
                  </m:oMath>
                </a14:m>
                <a:r>
                  <a:rPr lang="en-US" sz="1800" dirty="0"/>
                  <a:t> to the segments with </a:t>
                </a:r>
                <a14:m>
                  <m:oMath xmlns:m="http://schemas.openxmlformats.org/officeDocument/2006/math">
                    <m:r>
                      <a:rPr lang="en-US" sz="1800" i="1">
                        <a:latin typeface="Cambria Math" panose="02040503050406030204" pitchFamily="18" charset="0"/>
                      </a:rPr>
                      <m:t>𝜋</m:t>
                    </m:r>
                  </m:oMath>
                </a14:m>
                <a:r>
                  <a:rPr lang="en-US" sz="1800" dirty="0"/>
                  <a:t> to </a:t>
                </a:r>
                <a14:m>
                  <m:oMath xmlns:m="http://schemas.openxmlformats.org/officeDocument/2006/math">
                    <m:r>
                      <a:rPr lang="en-US" sz="1800" b="0" i="0" smtClean="0">
                        <a:latin typeface="Cambria Math" panose="02040503050406030204" pitchFamily="18" charset="0"/>
                      </a:rPr>
                      <m:t>−</m:t>
                    </m:r>
                    <m:r>
                      <a:rPr lang="en-US" sz="1800" i="1">
                        <a:latin typeface="Cambria Math" panose="02040503050406030204" pitchFamily="18" charset="0"/>
                      </a:rPr>
                      <m:t>𝜋</m:t>
                    </m:r>
                  </m:oMath>
                </a14:m>
                <a:r>
                  <a:rPr lang="en-US" sz="1800" dirty="0"/>
                  <a:t> jumps.</a:t>
                </a:r>
              </a:p>
              <a:p>
                <a:pPr marL="0" indent="0">
                  <a:buNone/>
                </a:pPr>
                <a:endParaRPr lang="en-US" sz="1800" dirty="0"/>
              </a:p>
            </p:txBody>
          </p:sp>
        </mc:Choice>
        <mc:Fallback>
          <p:sp>
            <p:nvSpPr>
              <p:cNvPr id="4" name="Content Placeholder 3">
                <a:extLst>
                  <a:ext uri="{FF2B5EF4-FFF2-40B4-BE49-F238E27FC236}">
                    <a16:creationId xmlns:a16="http://schemas.microsoft.com/office/drawing/2014/main" id="{D6C1E40F-5D8A-7FB2-F7CA-D6075A859E75}"/>
                  </a:ext>
                </a:extLst>
              </p:cNvPr>
              <p:cNvSpPr>
                <a:spLocks noGrp="1" noRot="1" noChangeAspect="1" noMove="1" noResize="1" noEditPoints="1" noAdjustHandles="1" noChangeArrowheads="1" noChangeShapeType="1" noTextEdit="1"/>
              </p:cNvSpPr>
              <p:nvPr>
                <p:ph idx="1"/>
              </p:nvPr>
            </p:nvSpPr>
            <p:spPr>
              <a:blipFill>
                <a:blip r:embed="rId2"/>
                <a:stretch>
                  <a:fillRect l="-618" t="-72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91A1292-C942-58D2-0177-D945D2A75382}"/>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3076" name="Picture 4">
            <a:extLst>
              <a:ext uri="{FF2B5EF4-FFF2-40B4-BE49-F238E27FC236}">
                <a16:creationId xmlns:a16="http://schemas.microsoft.com/office/drawing/2014/main" id="{C6801EEE-57A1-C6D4-47C3-4F721AE16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00350"/>
            <a:ext cx="8229600" cy="217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4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EDA41E-2B45-D3A5-D0EA-5A2DDE8D274F}"/>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0CD5A54-4FD3-78FE-5E84-10B9F377DEB1}"/>
              </a:ext>
            </a:extLst>
          </p:cNvPr>
          <p:cNvSpPr>
            <a:spLocks noGrp="1"/>
          </p:cNvSpPr>
          <p:nvPr>
            <p:ph type="title"/>
          </p:nvPr>
        </p:nvSpPr>
        <p:spPr/>
        <p:txBody>
          <a:bodyPr/>
          <a:lstStyle/>
          <a:p>
            <a:r>
              <a:rPr lang="en-US" dirty="0"/>
              <a:t>Phase Difference</a:t>
            </a:r>
          </a:p>
        </p:txBody>
      </p:sp>
      <p:sp>
        <p:nvSpPr>
          <p:cNvPr id="4" name="Content Placeholder 3">
            <a:extLst>
              <a:ext uri="{FF2B5EF4-FFF2-40B4-BE49-F238E27FC236}">
                <a16:creationId xmlns:a16="http://schemas.microsoft.com/office/drawing/2014/main" id="{D6C1E40F-5D8A-7FB2-F7CA-D6075A859E75}"/>
              </a:ext>
            </a:extLst>
          </p:cNvPr>
          <p:cNvSpPr>
            <a:spLocks noGrp="1"/>
          </p:cNvSpPr>
          <p:nvPr>
            <p:ph idx="1"/>
          </p:nvPr>
        </p:nvSpPr>
        <p:spPr/>
        <p:txBody>
          <a:bodyPr/>
          <a:lstStyle/>
          <a:p>
            <a:pPr marL="0" indent="0">
              <a:buNone/>
            </a:pPr>
            <a:r>
              <a:rPr lang="en-US" sz="1800" dirty="0"/>
              <a:t>We can get a rough estimate of the height information by getting the phase difference on the unwrapped images of the reference and object as shown:</a:t>
            </a:r>
          </a:p>
          <a:p>
            <a:pPr marL="0" indent="0">
              <a:spcBef>
                <a:spcPts val="1200"/>
              </a:spcBef>
              <a:buNone/>
            </a:pPr>
            <a:br>
              <a:rPr lang="en-US" sz="1800" dirty="0"/>
            </a:br>
            <a:br>
              <a:rPr lang="en-US" sz="1800" dirty="0"/>
            </a:br>
            <a:br>
              <a:rPr lang="en-US" sz="1800" dirty="0"/>
            </a:br>
            <a:br>
              <a:rPr lang="en-US" sz="1800" dirty="0"/>
            </a:br>
            <a:br>
              <a:rPr lang="en-US" sz="1800" dirty="0"/>
            </a:br>
            <a:br>
              <a:rPr lang="en-US" sz="1800" dirty="0"/>
            </a:br>
            <a:r>
              <a:rPr lang="en-US" sz="1800" dirty="0"/>
              <a:t>Notice that there are still noticeable reconstruction artifacts and so, we implement Fourier filtering to remove unwanted frequencies. Results show better reconstruction of the object of interest.</a:t>
            </a:r>
          </a:p>
        </p:txBody>
      </p:sp>
      <p:sp>
        <p:nvSpPr>
          <p:cNvPr id="5" name="Slide Number Placeholder 4">
            <a:extLst>
              <a:ext uri="{FF2B5EF4-FFF2-40B4-BE49-F238E27FC236}">
                <a16:creationId xmlns:a16="http://schemas.microsoft.com/office/drawing/2014/main" id="{D91A1292-C942-58D2-0177-D945D2A75382}"/>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1036" name="Picture 12">
            <a:extLst>
              <a:ext uri="{FF2B5EF4-FFF2-40B4-BE49-F238E27FC236}">
                <a16:creationId xmlns:a16="http://schemas.microsoft.com/office/drawing/2014/main" id="{51413A09-9520-5C9D-C9E6-1CE5C577B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70464"/>
            <a:ext cx="6858000" cy="18133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8415B49-9206-1636-24D3-43BFEE809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467334"/>
            <a:ext cx="6858000" cy="181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45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A9A1BE61-B90D-5454-0F00-7683A13187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91860"/>
            <a:ext cx="5486400" cy="439807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9A5B1E4-6C61-9A98-37C0-695A3806D6C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8E153A85-93E3-66AD-3D36-45F8312172EA}"/>
              </a:ext>
            </a:extLst>
          </p:cNvPr>
          <p:cNvSpPr>
            <a:spLocks noGrp="1"/>
          </p:cNvSpPr>
          <p:nvPr>
            <p:ph type="title"/>
          </p:nvPr>
        </p:nvSpPr>
        <p:spPr/>
        <p:txBody>
          <a:bodyPr/>
          <a:lstStyle/>
          <a:p>
            <a:r>
              <a:rPr lang="en-US" dirty="0"/>
              <a:t>3D Reconstruction</a:t>
            </a:r>
          </a:p>
        </p:txBody>
      </p:sp>
      <p:sp>
        <p:nvSpPr>
          <p:cNvPr id="5" name="Slide Number Placeholder 4">
            <a:extLst>
              <a:ext uri="{FF2B5EF4-FFF2-40B4-BE49-F238E27FC236}">
                <a16:creationId xmlns:a16="http://schemas.microsoft.com/office/drawing/2014/main" id="{17B27989-D20F-B762-5493-CB0B678370A0}"/>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4102" name="Picture 6">
            <a:extLst>
              <a:ext uri="{FF2B5EF4-FFF2-40B4-BE49-F238E27FC236}">
                <a16:creationId xmlns:a16="http://schemas.microsoft.com/office/drawing/2014/main" id="{B8C3437A-81D3-DF42-7A0D-04BC7CA08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1022351"/>
            <a:ext cx="340995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11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D4FD6E-BE25-0D4B-425B-8EDF793B8584}"/>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E5109405-29CD-1656-CB9D-8BB2AEAF100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B91A68EB-47B5-A7D4-38D1-7E23FDC3672C}"/>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5122" name="Picture 2">
            <a:extLst>
              <a:ext uri="{FF2B5EF4-FFF2-40B4-BE49-F238E27FC236}">
                <a16:creationId xmlns:a16="http://schemas.microsoft.com/office/drawing/2014/main" id="{9402967F-574A-5645-5C31-DDFA90E2E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487804"/>
            <a:ext cx="5486400" cy="43980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015F3D5-A145-186E-345F-B8832792D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82087"/>
            <a:ext cx="33528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0498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2042</TotalTime>
  <Words>1349</Words>
  <Application>Microsoft Office PowerPoint</Application>
  <PresentationFormat>On-screen Show (4:3)</PresentationFormat>
  <Paragraphs>113</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Bahnschrift</vt:lpstr>
      <vt:lpstr>Bahnschrift Condensed</vt:lpstr>
      <vt:lpstr>Bahnschrift Light</vt:lpstr>
      <vt:lpstr>Bahnschrift SemiBold</vt:lpstr>
      <vt:lpstr>Bahnschrift SemiLight</vt:lpstr>
      <vt:lpstr>Calibri</vt:lpstr>
      <vt:lpstr>Cambria Math</vt:lpstr>
      <vt:lpstr>Wingdings</vt:lpstr>
      <vt:lpstr>Office Theme</vt:lpstr>
      <vt:lpstr>PowerPoint Presentation</vt:lpstr>
      <vt:lpstr>  objectives</vt:lpstr>
      <vt:lpstr>Structured Light</vt:lpstr>
      <vt:lpstr>Perspective Transform</vt:lpstr>
      <vt:lpstr>Flat reference</vt:lpstr>
      <vt:lpstr>Phase Calculation</vt:lpstr>
      <vt:lpstr>Phase Difference</vt:lpstr>
      <vt:lpstr>3D Reconstruction</vt:lpstr>
      <vt:lpstr>PowerPoint Presentation</vt:lpstr>
      <vt:lpstr>PowerPoint Presentation</vt:lpstr>
      <vt:lpstr>PowerPoint Presentation</vt:lpstr>
      <vt:lpstr>PowerPoint Presentation</vt:lpstr>
      <vt:lpstr>Blob detection</vt:lpstr>
      <vt:lpstr>Tracking</vt:lpstr>
      <vt:lpstr>Discussion</vt:lpstr>
      <vt:lpstr>Applications</vt:lpstr>
      <vt:lpstr>Free Fall</vt:lpstr>
      <vt:lpstr>Kinematic Graphs</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22</cp:revision>
  <dcterms:created xsi:type="dcterms:W3CDTF">2022-05-28T03:01:51Z</dcterms:created>
  <dcterms:modified xsi:type="dcterms:W3CDTF">2022-06-09T17:47:27Z</dcterms:modified>
</cp:coreProperties>
</file>